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5" r:id="rId8"/>
    <p:sldId id="264" r:id="rId9"/>
    <p:sldId id="266" r:id="rId10"/>
    <p:sldId id="268" r:id="rId11"/>
    <p:sldId id="263" r:id="rId12"/>
    <p:sldId id="267" r:id="rId13"/>
    <p:sldId id="269" r:id="rId14"/>
    <p:sldId id="270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9DB6"/>
    <a:srgbClr val="EDFA76"/>
    <a:srgbClr val="FF33CC"/>
    <a:srgbClr val="7171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22" autoAdjust="0"/>
  </p:normalViewPr>
  <p:slideViewPr>
    <p:cSldViewPr>
      <p:cViewPr varScale="1">
        <p:scale>
          <a:sx n="116" d="100"/>
          <a:sy n="116" d="100"/>
        </p:scale>
        <p:origin x="390" y="13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02/12/2014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02/12/2014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02/12/2014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02/12/2014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02/12/2014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02/12/2014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02/12/2014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02/12/2014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02/12/2014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02/12/2014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D75C-203F-49B0-8B14-E86A99C36F5E}" type="datetimeFigureOut">
              <a:rPr lang="fr-FR" smtClean="0"/>
              <a:pPr/>
              <a:t>02/12/2014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102D75C-203F-49B0-8B14-E86A99C36F5E}" type="datetimeFigureOut">
              <a:rPr lang="fr-FR" smtClean="0"/>
              <a:pPr/>
              <a:t>02/12/2014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D0D1CE-4309-4860-B601-45D37C8489FC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wip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69ffpjp.fr/uploads/279/2011%20notice-tenues.pdf" TargetMode="External"/><Relationship Id="rId2" Type="http://schemas.openxmlformats.org/officeDocument/2006/relationships/hyperlink" Target="mailto:cd69@petanque.fr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jmacharles@laposte.net" TargetMode="External"/><Relationship Id="rId4" Type="http://schemas.openxmlformats.org/officeDocument/2006/relationships/hyperlink" Target="http://www.petanque.fr/~gestconcours/Files/74_setup_ffpjp_gc_2014_54.exe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063552" y="836712"/>
            <a:ext cx="7851648" cy="3168352"/>
          </a:xfrm>
        </p:spPr>
        <p:txBody>
          <a:bodyPr>
            <a:noAutofit/>
          </a:bodyPr>
          <a:lstStyle/>
          <a:p>
            <a:pPr algn="ctr"/>
            <a:r>
              <a:rPr lang="fr-FR" sz="6600" dirty="0"/>
              <a:t>Guide du président </a:t>
            </a:r>
            <a:br>
              <a:rPr lang="fr-FR" sz="6600" dirty="0"/>
            </a:br>
            <a:r>
              <a:rPr lang="fr-FR" sz="6600" dirty="0"/>
              <a:t>et/ou </a:t>
            </a:r>
            <a:br>
              <a:rPr lang="fr-FR" sz="6600" dirty="0"/>
            </a:br>
            <a:r>
              <a:rPr lang="fr-FR" sz="6600" dirty="0"/>
              <a:t>du secrétaire de club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35560" y="4437112"/>
            <a:ext cx="7854696" cy="1752600"/>
          </a:xfrm>
        </p:spPr>
        <p:txBody>
          <a:bodyPr>
            <a:normAutofit lnSpcReduction="10000"/>
          </a:bodyPr>
          <a:lstStyle/>
          <a:p>
            <a:endParaRPr lang="fr-FR" dirty="0" smtClean="0"/>
          </a:p>
          <a:p>
            <a:endParaRPr lang="fr-FR" dirty="0" smtClean="0"/>
          </a:p>
          <a:p>
            <a:r>
              <a:rPr lang="fr-FR" b="1" dirty="0" smtClean="0"/>
              <a:t>COMITE DU RHONE</a:t>
            </a:r>
          </a:p>
          <a:p>
            <a:r>
              <a:rPr lang="fr-FR" sz="2000" b="1" dirty="0"/>
              <a:t>Fédération Française de Pétanque et Jeu Provençal</a:t>
            </a:r>
          </a:p>
        </p:txBody>
      </p:sp>
      <p:pic>
        <p:nvPicPr>
          <p:cNvPr id="1026" name="Picture 2" descr="FFPJP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1584" y="4437113"/>
            <a:ext cx="1314450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4" descr="Sans titre 4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95800" y="4077073"/>
            <a:ext cx="1872208" cy="1467811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 horizontal 1"/>
          <p:cNvSpPr/>
          <p:nvPr/>
        </p:nvSpPr>
        <p:spPr>
          <a:xfrm>
            <a:off x="1991544" y="836712"/>
            <a:ext cx="8352928" cy="720080"/>
          </a:xfrm>
          <a:prstGeom prst="horizontalScroll">
            <a:avLst/>
          </a:prstGeom>
          <a:solidFill>
            <a:schemeClr val="tx1"/>
          </a:solidFill>
          <a:ln w="127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Championnats des Clubs : les feuilles de matchs (suite) 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919536" y="1700808"/>
          <a:ext cx="8424936" cy="4729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  <a:gridCol w="3672408"/>
                <a:gridCol w="1350150"/>
                <a:gridCol w="210623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TYPE</a:t>
                      </a:r>
                      <a:endParaRPr lang="fr-FR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DEROULEMENT</a:t>
                      </a:r>
                      <a:endParaRPr lang="fr-FR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POINTS</a:t>
                      </a:r>
                      <a:endParaRPr lang="fr-FR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SPECIFICITES</a:t>
                      </a:r>
                      <a:endParaRPr lang="fr-FR" b="1" dirty="0">
                        <a:latin typeface="+mj-lt"/>
                      </a:endParaRPr>
                    </a:p>
                  </a:txBody>
                  <a:tcPr/>
                </a:tc>
              </a:tr>
              <a:tr h="637272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Séniors</a:t>
                      </a:r>
                      <a:endParaRPr lang="fr-FR" b="1" dirty="0">
                        <a:latin typeface="+mj-lt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600" b="1" dirty="0" smtClean="0">
                          <a:latin typeface="+mj-lt"/>
                        </a:rPr>
                        <a:t>6 à 8 joueurs sur la feuille de match :</a:t>
                      </a:r>
                    </a:p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6 Tête-à-tête</a:t>
                      </a:r>
                    </a:p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 3 Doublettes</a:t>
                      </a:r>
                    </a:p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2 Triplettes</a:t>
                      </a:r>
                      <a:endParaRPr lang="fr-FR" b="1" dirty="0">
                        <a:latin typeface="+mj-lt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latin typeface="+mj-lt"/>
                        </a:rPr>
                        <a:t>T</a:t>
                      </a:r>
                      <a:r>
                        <a:rPr lang="fr-FR" sz="1400" b="1" baseline="0" dirty="0" smtClean="0">
                          <a:latin typeface="+mj-lt"/>
                        </a:rPr>
                        <a:t>-à-T : 2 pts</a:t>
                      </a:r>
                    </a:p>
                    <a:p>
                      <a:pPr algn="ctr"/>
                      <a:r>
                        <a:rPr lang="fr-FR" sz="1400" b="1" baseline="0" dirty="0" smtClean="0">
                          <a:latin typeface="+mj-lt"/>
                        </a:rPr>
                        <a:t>D : 4 pts</a:t>
                      </a:r>
                    </a:p>
                    <a:p>
                      <a:pPr algn="ctr"/>
                      <a:r>
                        <a:rPr lang="fr-FR" sz="1400" b="1" baseline="0" dirty="0" smtClean="0">
                          <a:latin typeface="+mj-lt"/>
                        </a:rPr>
                        <a:t>T : 6 pts</a:t>
                      </a:r>
                    </a:p>
                    <a:p>
                      <a:pPr algn="ctr"/>
                      <a:endParaRPr lang="fr-FR" sz="1400" b="1" baseline="0" dirty="0" smtClean="0">
                        <a:latin typeface="+mj-lt"/>
                      </a:endParaRPr>
                    </a:p>
                    <a:p>
                      <a:pPr algn="ctr"/>
                      <a:r>
                        <a:rPr lang="fr-FR" sz="1400" b="1" baseline="0" dirty="0" smtClean="0">
                          <a:latin typeface="+mj-lt"/>
                        </a:rPr>
                        <a:t>Total : 36 pts</a:t>
                      </a:r>
                      <a:endParaRPr lang="fr-FR" sz="1400" b="1" dirty="0" smtClean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b="1" dirty="0">
                        <a:latin typeface="+mj-lt"/>
                      </a:endParaRPr>
                    </a:p>
                  </a:txBody>
                  <a:tcPr/>
                </a:tc>
              </a:tr>
              <a:tr h="520968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Vétérans</a:t>
                      </a:r>
                      <a:endParaRPr lang="fr-FR" b="1" dirty="0">
                        <a:latin typeface="+mj-lt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latin typeface="+mj-lt"/>
                        </a:rPr>
                        <a:t>Par poule à partir de 2015</a:t>
                      </a:r>
                      <a:endParaRPr lang="fr-FR" sz="1400" b="1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Féminines</a:t>
                      </a:r>
                      <a:endParaRPr lang="fr-FR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16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4 à 6 joueurs sur la feuille de match :</a:t>
                      </a:r>
                    </a:p>
                    <a:p>
                      <a:pPr algn="ctr"/>
                      <a:r>
                        <a:rPr kumimoji="0" lang="fr-FR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4 Tête-à-tête</a:t>
                      </a:r>
                    </a:p>
                    <a:p>
                      <a:pPr algn="ctr"/>
                      <a:r>
                        <a:rPr kumimoji="0" lang="fr-FR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 Doublettes</a:t>
                      </a:r>
                    </a:p>
                    <a:p>
                      <a:pPr algn="ctr"/>
                      <a:r>
                        <a:rPr kumimoji="0" lang="fr-FR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 Triplette</a:t>
                      </a:r>
                      <a:r>
                        <a:rPr kumimoji="0" lang="fr-FR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/>
                      <a:r>
                        <a:rPr kumimoji="0" lang="fr-FR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 Atelier combiné</a:t>
                      </a:r>
                      <a:endParaRPr kumimoji="0" lang="fr-FR" b="1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14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</a:t>
                      </a:r>
                      <a:r>
                        <a:rPr kumimoji="0" lang="fr-FR" sz="14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-à-T : 2 pts</a:t>
                      </a:r>
                    </a:p>
                    <a:p>
                      <a:pPr algn="ctr"/>
                      <a:r>
                        <a:rPr kumimoji="0" lang="fr-FR" sz="14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 : 4 pts</a:t>
                      </a:r>
                    </a:p>
                    <a:p>
                      <a:pPr algn="ctr"/>
                      <a:r>
                        <a:rPr kumimoji="0" lang="fr-FR" sz="14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 : 4 pts</a:t>
                      </a:r>
                    </a:p>
                    <a:p>
                      <a:pPr algn="ctr"/>
                      <a:r>
                        <a:rPr kumimoji="0" lang="fr-FR" sz="14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Combiné : 4 pts</a:t>
                      </a:r>
                    </a:p>
                    <a:p>
                      <a:pPr algn="ctr"/>
                      <a:endParaRPr kumimoji="0" lang="fr-FR" sz="1400" b="1" kern="1200" baseline="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fr-FR" sz="14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Total : 48 pts</a:t>
                      </a:r>
                      <a:endParaRPr kumimoji="0" lang="fr-FR" sz="1400" b="1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1200" b="1" u="sng" dirty="0" smtClean="0">
                          <a:latin typeface="+mj-lt"/>
                        </a:rPr>
                        <a:t>ATELIER</a:t>
                      </a:r>
                      <a:r>
                        <a:rPr lang="fr-FR" sz="1200" b="1" u="sng" baseline="0" dirty="0" smtClean="0">
                          <a:latin typeface="+mj-lt"/>
                        </a:rPr>
                        <a:t> COMBINE</a:t>
                      </a:r>
                      <a:endParaRPr lang="fr-FR" sz="1200" b="1" u="sng" dirty="0" smtClean="0">
                        <a:latin typeface="+mj-lt"/>
                      </a:endParaRPr>
                    </a:p>
                    <a:p>
                      <a:pPr algn="l"/>
                      <a:r>
                        <a:rPr lang="fr-FR" sz="1200" b="1" dirty="0" smtClean="0">
                          <a:latin typeface="+mj-lt"/>
                        </a:rPr>
                        <a:t>AU POINT : Boule dans le Cercle = 1 point - Biberon = 2 points</a:t>
                      </a:r>
                    </a:p>
                    <a:p>
                      <a:pPr algn="l"/>
                      <a:r>
                        <a:rPr lang="fr-FR" sz="1200" b="1" dirty="0" smtClean="0">
                          <a:latin typeface="+mj-lt"/>
                        </a:rPr>
                        <a:t>AU TIR : Boule frappée sortie du Cercle = 1 point - Carreau = 2 points </a:t>
                      </a:r>
                    </a:p>
                    <a:p>
                      <a:pPr algn="l"/>
                      <a:endParaRPr lang="fr-FR" sz="1200" b="1" dirty="0" smtClean="0">
                        <a:latin typeface="+mj-lt"/>
                      </a:endParaRPr>
                    </a:p>
                    <a:p>
                      <a:pPr algn="l"/>
                      <a:r>
                        <a:rPr lang="fr-FR" sz="1200" b="1" dirty="0" smtClean="0">
                          <a:latin typeface="+mj-lt"/>
                        </a:rPr>
                        <a:t>Benjamin/Minime</a:t>
                      </a:r>
                      <a:r>
                        <a:rPr lang="fr-FR" sz="1200" b="1" baseline="0" dirty="0" smtClean="0">
                          <a:latin typeface="+mj-lt"/>
                        </a:rPr>
                        <a:t> : </a:t>
                      </a:r>
                    </a:p>
                    <a:p>
                      <a:pPr algn="l">
                        <a:buFontTx/>
                        <a:buChar char="-"/>
                      </a:pPr>
                      <a:r>
                        <a:rPr lang="fr-FR" sz="1200" b="1" baseline="0" dirty="0" smtClean="0">
                          <a:latin typeface="+mj-lt"/>
                        </a:rPr>
                        <a:t> D</a:t>
                      </a:r>
                      <a:r>
                        <a:rPr lang="fr-FR" sz="1200" b="1" dirty="0" smtClean="0">
                          <a:latin typeface="+mj-lt"/>
                        </a:rPr>
                        <a:t>istance 1 : 5.50 m</a:t>
                      </a:r>
                    </a:p>
                    <a:p>
                      <a:pPr algn="l">
                        <a:buFontTx/>
                        <a:buChar char="-"/>
                      </a:pPr>
                      <a:r>
                        <a:rPr lang="fr-FR" sz="1200" b="1" dirty="0" smtClean="0">
                          <a:latin typeface="+mj-lt"/>
                        </a:rPr>
                        <a:t> Distance 2 : 6.50 m du centre du cercle de l'atelier</a:t>
                      </a:r>
                    </a:p>
                    <a:p>
                      <a:pPr algn="l">
                        <a:buFontTx/>
                        <a:buChar char="-"/>
                      </a:pPr>
                      <a:endParaRPr lang="fr-FR" sz="1200" b="1" dirty="0" smtClean="0">
                        <a:latin typeface="+mj-lt"/>
                      </a:endParaRPr>
                    </a:p>
                    <a:p>
                      <a:pPr algn="l"/>
                      <a:r>
                        <a:rPr kumimoji="0" lang="fr-FR" sz="12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Cadet/Junior </a:t>
                      </a:r>
                      <a:r>
                        <a:rPr kumimoji="0" lang="fr-FR" sz="12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pPr algn="l">
                        <a:buFontTx/>
                        <a:buChar char="-"/>
                      </a:pPr>
                      <a:r>
                        <a:rPr kumimoji="0" lang="fr-FR" sz="12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D</a:t>
                      </a:r>
                      <a:r>
                        <a:rPr kumimoji="0" lang="fr-FR" sz="12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istance 1 : 6.50 m</a:t>
                      </a:r>
                    </a:p>
                    <a:p>
                      <a:pPr algn="l">
                        <a:buFontTx/>
                        <a:buChar char="-"/>
                      </a:pPr>
                      <a:r>
                        <a:rPr kumimoji="0" lang="fr-FR" sz="12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Distance 2 : 8.50 m du centre du cercle de l'atelier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b="1" dirty="0" smtClean="0">
                          <a:latin typeface="+mj-lt"/>
                        </a:rPr>
                        <a:t>Jeunes</a:t>
                      </a:r>
                      <a:endParaRPr lang="fr-FR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fr-FR" sz="1600" b="1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fr-FR" sz="1600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4 à 6 joueurs sur la feuille de match :</a:t>
                      </a:r>
                      <a:endParaRPr kumimoji="0" lang="fr-FR" b="1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fr-FR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 Doublettes</a:t>
                      </a:r>
                    </a:p>
                    <a:p>
                      <a:pPr algn="ctr"/>
                      <a:r>
                        <a:rPr kumimoji="0" lang="fr-FR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2 Doublettes</a:t>
                      </a:r>
                    </a:p>
                    <a:p>
                      <a:pPr algn="ctr"/>
                      <a:r>
                        <a:rPr kumimoji="0" lang="fr-FR" b="1" kern="120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 Triplette</a:t>
                      </a:r>
                      <a:r>
                        <a:rPr kumimoji="0" lang="fr-FR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/>
                      <a:r>
                        <a:rPr kumimoji="0" lang="fr-FR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 Atelier combiné</a:t>
                      </a:r>
                      <a:endParaRPr lang="fr-FR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0" lang="fr-FR" sz="1400" b="1" kern="1200" baseline="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fr-FR" sz="14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 : 2 pts</a:t>
                      </a:r>
                    </a:p>
                    <a:p>
                      <a:pPr algn="ctr"/>
                      <a:r>
                        <a:rPr kumimoji="0" lang="fr-FR" sz="14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 : 4 pts</a:t>
                      </a:r>
                    </a:p>
                    <a:p>
                      <a:pPr algn="ctr"/>
                      <a:r>
                        <a:rPr kumimoji="0" lang="fr-FR" sz="14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Combiné : 4 pts</a:t>
                      </a:r>
                    </a:p>
                    <a:p>
                      <a:pPr algn="ctr"/>
                      <a:endParaRPr kumimoji="0" lang="fr-FR" sz="1400" b="1" kern="1200" baseline="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fr-FR" sz="1400" b="1" kern="1200" baseline="0" dirty="0" smtClean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Total : 16 pts</a:t>
                      </a:r>
                      <a:endParaRPr kumimoji="0" lang="fr-FR" sz="1400" b="1" kern="1200" dirty="0" smtClean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endParaRPr lang="fr-FR" sz="1200" b="1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3"/>
          <p:cNvSpPr txBox="1">
            <a:spLocks/>
          </p:cNvSpPr>
          <p:nvPr/>
        </p:nvSpPr>
        <p:spPr>
          <a:xfrm>
            <a:off x="2135560" y="692696"/>
            <a:ext cx="7851648" cy="85152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>
              <a:spcBef>
                <a:spcPct val="0"/>
              </a:spcBef>
              <a:defRPr/>
            </a:pPr>
            <a:r>
              <a:rPr lang="fr-FR" sz="36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Mars/avril … SEPTEMBRE :  </a:t>
            </a:r>
            <a:br>
              <a:rPr lang="fr-FR" sz="36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fr-FR" sz="24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Inscriptions aux différents championnats du Rhône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991544" y="1628800"/>
          <a:ext cx="8208914" cy="1531620"/>
        </p:xfrm>
        <a:graphic>
          <a:graphicData uri="http://schemas.openxmlformats.org/drawingml/2006/table">
            <a:tbl>
              <a:tblPr/>
              <a:tblGrid>
                <a:gridCol w="8208914"/>
              </a:tblGrid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1</a:t>
                      </a:r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)  Aucun joueur ne s’inscrit personnellement</a:t>
                      </a:r>
                      <a:r>
                        <a:rPr lang="fr-FR" sz="1400" b="0" i="0" u="none" strike="noStrike" baseline="0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 au Comité. 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latin typeface="Times New Roman Bold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t"/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2) </a:t>
                      </a:r>
                      <a:r>
                        <a:rPr lang="fr-FR" sz="1400" b="0" i="0" u="none" strike="noStrike" baseline="0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Le responsable devra faire passer le bordereau accompagné du paiement total au Comité le vendredi</a:t>
                      </a:r>
                    </a:p>
                    <a:p>
                      <a:pPr algn="l" fontAlgn="t"/>
                      <a:r>
                        <a:rPr lang="fr-FR" sz="1400" b="0" i="0" u="none" strike="noStrike" baseline="0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     précédent de 8 jours la compétition (le mardi précédent de 8 jours pour les vétérans).</a:t>
                      </a:r>
                    </a:p>
                    <a:p>
                      <a:pPr algn="l" fontAlgn="t"/>
                      <a:r>
                        <a:rPr lang="fr-FR" sz="1400" b="0" i="0" u="none" strike="noStrike" baseline="0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3) Remplissez le bordereau en enlevant les mentions inutiles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latin typeface="Times New Roman Bold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1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Lors </a:t>
                      </a:r>
                      <a:r>
                        <a:rPr lang="fr-FR" sz="14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des </a:t>
                      </a:r>
                      <a:r>
                        <a:rPr lang="fr-FR" sz="1400" b="1" i="1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rencontres, </a:t>
                      </a:r>
                      <a:r>
                        <a:rPr lang="fr-FR" sz="14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la tenue homogène club est </a:t>
                      </a:r>
                      <a:r>
                        <a:rPr lang="fr-FR" sz="1400" b="1" i="1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obligatoire                                                                                       (prévenir ses adhérents)</a:t>
                      </a:r>
                      <a:endParaRPr lang="fr-FR" sz="1400" b="1" i="1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1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                                                                                                </a:t>
                      </a:r>
                      <a:endParaRPr lang="fr-FR" sz="1400" b="1" i="1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6" name="Image 5" descr="championnats du rhôn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75521" y="3068960"/>
            <a:ext cx="6715125" cy="3619500"/>
          </a:xfrm>
          <a:prstGeom prst="rect">
            <a:avLst/>
          </a:prstGeom>
        </p:spPr>
      </p:pic>
      <p:sp>
        <p:nvSpPr>
          <p:cNvPr id="7" name="Ellipse 6"/>
          <p:cNvSpPr/>
          <p:nvPr/>
        </p:nvSpPr>
        <p:spPr>
          <a:xfrm>
            <a:off x="6240016" y="3356992"/>
            <a:ext cx="1440160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5951984" y="3789040"/>
            <a:ext cx="1872208" cy="7200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avec flèche 10"/>
          <p:cNvCxnSpPr/>
          <p:nvPr/>
        </p:nvCxnSpPr>
        <p:spPr>
          <a:xfrm flipH="1">
            <a:off x="7608168" y="3212976"/>
            <a:ext cx="1080120" cy="28803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H="1" flipV="1">
            <a:off x="7824192" y="4149080"/>
            <a:ext cx="864096" cy="21602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8688288" y="2852936"/>
            <a:ext cx="1728192" cy="923330"/>
          </a:xfrm>
          <a:prstGeom prst="rect">
            <a:avLst/>
          </a:prstGeom>
          <a:noFill/>
          <a:ln w="25400" cmpd="sng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Tête-à-tête</a:t>
            </a: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Doublette</a:t>
            </a: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Triplette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8688288" y="4149080"/>
            <a:ext cx="1728192" cy="2308324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Féminines</a:t>
            </a: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Séniors</a:t>
            </a: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Tir de précision</a:t>
            </a: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Jeunes</a:t>
            </a: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Mixte</a:t>
            </a: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vétérans</a:t>
            </a: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Promotion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  <p:bldP spid="9" grpId="0" animBg="1"/>
      <p:bldP spid="15" grpId="1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3"/>
          <p:cNvSpPr txBox="1">
            <a:spLocks/>
          </p:cNvSpPr>
          <p:nvPr/>
        </p:nvSpPr>
        <p:spPr>
          <a:xfrm>
            <a:off x="4871864" y="2276872"/>
            <a:ext cx="2232248" cy="563488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>
              <a:spcBef>
                <a:spcPct val="0"/>
              </a:spcBef>
              <a:defRPr/>
            </a:pPr>
            <a:r>
              <a:rPr lang="fr-FR" sz="36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Mai :  </a:t>
            </a:r>
            <a:endParaRPr lang="fr-FR" sz="2400" b="1" dirty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991544" y="2924945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latin typeface="+mj-lt"/>
              </a:rPr>
              <a:t>Adresser , par courrier, les actes de candidature à l’organisation des championnats du Rhône  de l’année suivante (avant fin août).</a:t>
            </a:r>
          </a:p>
        </p:txBody>
      </p:sp>
      <p:sp>
        <p:nvSpPr>
          <p:cNvPr id="4" name="Titre 3"/>
          <p:cNvSpPr txBox="1">
            <a:spLocks/>
          </p:cNvSpPr>
          <p:nvPr/>
        </p:nvSpPr>
        <p:spPr>
          <a:xfrm>
            <a:off x="4439816" y="4005064"/>
            <a:ext cx="3240360" cy="635496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>
              <a:spcBef>
                <a:spcPct val="0"/>
              </a:spcBef>
              <a:defRPr/>
            </a:pPr>
            <a:r>
              <a:rPr lang="fr-FR" sz="36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Septembre :  </a:t>
            </a:r>
            <a:endParaRPr lang="fr-FR" sz="2400" b="1" dirty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" name="Organigramme : Document 6"/>
          <p:cNvSpPr/>
          <p:nvPr/>
        </p:nvSpPr>
        <p:spPr>
          <a:xfrm>
            <a:off x="2639616" y="836712"/>
            <a:ext cx="6552728" cy="1080120"/>
          </a:xfrm>
          <a:prstGeom prst="flowChartDocument">
            <a:avLst/>
          </a:prstGeom>
          <a:solidFill>
            <a:schemeClr val="accent1">
              <a:lumMod val="50000"/>
            </a:schemeClr>
          </a:solidFill>
          <a:ln w="38100">
            <a:solidFill>
              <a:srgbClr val="569DB6"/>
            </a:solidFill>
          </a:ln>
          <a:effectLst>
            <a:outerShdw blurRad="76200" dist="190500" dir="5940000" sx="104000" sy="104000" algn="tl" rotWithShape="0">
              <a:prstClr val="black">
                <a:alpha val="4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</a:rPr>
              <a:t>Candidatures pour les organisations futures </a:t>
            </a:r>
            <a:endParaRPr lang="fr-FR" sz="2400" dirty="0"/>
          </a:p>
        </p:txBody>
      </p:sp>
      <p:sp>
        <p:nvSpPr>
          <p:cNvPr id="9" name="Rectangle 8"/>
          <p:cNvSpPr/>
          <p:nvPr/>
        </p:nvSpPr>
        <p:spPr>
          <a:xfrm>
            <a:off x="2711624" y="4797153"/>
            <a:ext cx="6552728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latin typeface="+mj-lt"/>
              </a:rPr>
              <a:t>Réunions d’attribution des concours officiels séniors et vétérans.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"/>
            </a:pPr>
            <a:r>
              <a:rPr lang="fr-FR" dirty="0">
                <a:latin typeface="+mj-lt"/>
                <a:sym typeface="Wingdings" pitchFamily="2" charset="2"/>
              </a:rPr>
              <a:t>  Une réunion pour les vétérans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"/>
            </a:pPr>
            <a:r>
              <a:rPr lang="fr-FR" dirty="0">
                <a:latin typeface="+mj-lt"/>
                <a:sym typeface="Wingdings" pitchFamily="2" charset="2"/>
              </a:rPr>
              <a:t>  Une réunions pour les séniors des secteurs  1 et 3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"/>
            </a:pPr>
            <a:r>
              <a:rPr lang="fr-FR" dirty="0">
                <a:latin typeface="+mj-lt"/>
                <a:sym typeface="Wingdings" pitchFamily="2" charset="2"/>
              </a:rPr>
              <a:t>  Une réunion pour les séniors des secteurs 2 et 4</a:t>
            </a:r>
            <a:endParaRPr lang="fr-FR" dirty="0">
              <a:latin typeface="+mj-lt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159896" y="3717032"/>
            <a:ext cx="1584176" cy="52322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fr-FR" sz="2800" dirty="0"/>
              <a:t>********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3"/>
          <p:cNvSpPr txBox="1">
            <a:spLocks/>
          </p:cNvSpPr>
          <p:nvPr/>
        </p:nvSpPr>
        <p:spPr>
          <a:xfrm>
            <a:off x="3431704" y="620688"/>
            <a:ext cx="4824536" cy="563488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>
              <a:spcBef>
                <a:spcPct val="0"/>
              </a:spcBef>
              <a:defRPr/>
            </a:pPr>
            <a:r>
              <a:rPr lang="fr-FR" sz="36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INFOS PRATIQUES :  </a:t>
            </a:r>
            <a:endParaRPr lang="fr-FR" sz="2400" b="1" dirty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775520" y="1124744"/>
            <a:ext cx="864096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sz="1400" dirty="0">
                <a:latin typeface="+mj-lt"/>
              </a:rPr>
              <a:t>  </a:t>
            </a:r>
            <a:r>
              <a:rPr lang="fr-FR" sz="1400" u="sng" dirty="0">
                <a:latin typeface="+mj-lt"/>
              </a:rPr>
              <a:t>CORRESPONDANCE</a:t>
            </a:r>
            <a:r>
              <a:rPr lang="fr-FR" sz="1400" dirty="0">
                <a:latin typeface="+mj-lt"/>
              </a:rPr>
              <a:t> :</a:t>
            </a:r>
          </a:p>
          <a:p>
            <a:pPr>
              <a:buFont typeface="Arial" charset="0"/>
              <a:buChar char="•"/>
            </a:pPr>
            <a:r>
              <a:rPr lang="fr-FR" sz="1400" dirty="0">
                <a:latin typeface="+mj-lt"/>
              </a:rPr>
              <a:t>  Comité du Rhône de pétanque et jeu Provençal : 66, Rue </a:t>
            </a:r>
            <a:r>
              <a:rPr lang="fr-FR" sz="1400" dirty="0" err="1">
                <a:latin typeface="+mj-lt"/>
              </a:rPr>
              <a:t>Challemel</a:t>
            </a:r>
            <a:r>
              <a:rPr lang="fr-FR" sz="1400" dirty="0">
                <a:latin typeface="+mj-lt"/>
              </a:rPr>
              <a:t> Lacour 69007 Lyon  -  Tél : 04-72-73-35-03</a:t>
            </a:r>
          </a:p>
          <a:p>
            <a:pPr>
              <a:buFont typeface="Arial" charset="0"/>
              <a:buChar char="•"/>
            </a:pPr>
            <a:r>
              <a:rPr lang="fr-FR" sz="1400" dirty="0">
                <a:latin typeface="+mj-lt"/>
              </a:rPr>
              <a:t>  Adresse mail : </a:t>
            </a:r>
            <a:r>
              <a:rPr lang="fr-FR" sz="1400" dirty="0">
                <a:latin typeface="+mj-lt"/>
                <a:hlinkClick r:id="rId2"/>
              </a:rPr>
              <a:t>cd69@petanque.fr</a:t>
            </a:r>
            <a:endParaRPr lang="fr-FR" sz="1400" dirty="0">
              <a:latin typeface="+mj-lt"/>
            </a:endParaRPr>
          </a:p>
          <a:p>
            <a:pPr>
              <a:buFont typeface="Arial" charset="0"/>
              <a:buChar char="•"/>
            </a:pPr>
            <a:r>
              <a:rPr lang="fr-FR" sz="1400" dirty="0">
                <a:latin typeface="+mj-lt"/>
              </a:rPr>
              <a:t>  Communiquez avec le comité avec un mail de club (pas personnel) de façon à être reconnaissable.</a:t>
            </a:r>
          </a:p>
          <a:p>
            <a:pPr>
              <a:buFont typeface="Arial" charset="0"/>
              <a:buChar char="•"/>
            </a:pPr>
            <a:r>
              <a:rPr lang="fr-FR" sz="1400" dirty="0">
                <a:latin typeface="+mj-lt"/>
              </a:rPr>
              <a:t>  Les chèques doivent être à l’ordre de </a:t>
            </a:r>
            <a:r>
              <a:rPr lang="fr-FR" sz="1400" b="1" dirty="0">
                <a:solidFill>
                  <a:srgbClr val="002060"/>
                </a:solidFill>
                <a:latin typeface="+mj-lt"/>
              </a:rPr>
              <a:t>«Comité du Rhône de pétanque»</a:t>
            </a:r>
          </a:p>
          <a:p>
            <a:pPr>
              <a:buFont typeface="Arial" charset="0"/>
              <a:buChar char="•"/>
            </a:pPr>
            <a:r>
              <a:rPr lang="fr-FR" sz="1400" dirty="0">
                <a:latin typeface="+mj-lt"/>
              </a:rPr>
              <a:t>  Permanences du Lundi au Jeudi de 14h00 à 17h00</a:t>
            </a:r>
          </a:p>
          <a:p>
            <a:endParaRPr lang="fr-FR" sz="800" dirty="0">
              <a:latin typeface="+mj-lt"/>
            </a:endParaRPr>
          </a:p>
          <a:p>
            <a:pPr>
              <a:buFont typeface="Wingdings" pitchFamily="2" charset="2"/>
              <a:buChar char="q"/>
            </a:pPr>
            <a:r>
              <a:rPr lang="fr-FR" sz="1400" dirty="0">
                <a:latin typeface="+mj-lt"/>
              </a:rPr>
              <a:t>  </a:t>
            </a:r>
            <a:r>
              <a:rPr lang="fr-FR" sz="1400" u="sng" dirty="0">
                <a:latin typeface="+mj-lt"/>
              </a:rPr>
              <a:t>ORGANISATION DE CONCOURS</a:t>
            </a:r>
            <a:r>
              <a:rPr lang="fr-FR" sz="1400" dirty="0">
                <a:latin typeface="+mj-lt"/>
              </a:rPr>
              <a:t> :</a:t>
            </a:r>
          </a:p>
          <a:p>
            <a:pPr lvl="1">
              <a:buFont typeface="Wingdings" pitchFamily="2" charset="2"/>
              <a:buChar char=""/>
            </a:pPr>
            <a:r>
              <a:rPr lang="fr-FR" sz="1400" dirty="0">
                <a:latin typeface="+mj-lt"/>
              </a:rPr>
              <a:t>  Tenue vestimentaire règlementée pour certains concours. </a:t>
            </a:r>
          </a:p>
          <a:p>
            <a:pPr lvl="1"/>
            <a:r>
              <a:rPr lang="fr-FR" sz="1400" dirty="0">
                <a:latin typeface="+mj-lt"/>
              </a:rPr>
              <a:t>      Dossier complet ici </a:t>
            </a:r>
            <a:r>
              <a:rPr lang="fr-FR" sz="1400" dirty="0">
                <a:latin typeface="+mj-lt"/>
                <a:sym typeface="Wingdings" pitchFamily="2" charset="2"/>
              </a:rPr>
              <a:t> </a:t>
            </a:r>
            <a:r>
              <a:rPr lang="fr-FR" sz="1400" dirty="0">
                <a:latin typeface="+mj-lt"/>
                <a:sym typeface="Wingdings" pitchFamily="2" charset="2"/>
                <a:hlinkClick r:id="rId3"/>
              </a:rPr>
              <a:t>http://www.cd69ffpjp.fr/uploads/279/2011%20notice-tenues.pdf</a:t>
            </a:r>
            <a:endParaRPr lang="fr-FR" sz="1400" dirty="0">
              <a:latin typeface="+mj-lt"/>
              <a:sym typeface="Wingdings" pitchFamily="2" charset="2"/>
            </a:endParaRPr>
          </a:p>
          <a:p>
            <a:pPr lvl="1">
              <a:buFont typeface="Wingdings" pitchFamily="2" charset="2"/>
              <a:buChar char=""/>
            </a:pPr>
            <a:r>
              <a:rPr lang="fr-FR" sz="1400" dirty="0">
                <a:latin typeface="+mj-lt"/>
              </a:rPr>
              <a:t>  Pensez à envoyer une affiche de votre concours au comité.</a:t>
            </a:r>
          </a:p>
          <a:p>
            <a:pPr lvl="1">
              <a:buFont typeface="Wingdings" pitchFamily="2" charset="2"/>
              <a:buChar char=""/>
            </a:pPr>
            <a:r>
              <a:rPr lang="fr-FR" sz="1400" dirty="0">
                <a:latin typeface="+mj-lt"/>
              </a:rPr>
              <a:t>  Les affiches doivent obligatoirement contenir :</a:t>
            </a:r>
          </a:p>
          <a:p>
            <a:pPr lvl="2">
              <a:buFont typeface="Arial" charset="0"/>
              <a:buChar char="•"/>
            </a:pPr>
            <a:r>
              <a:rPr lang="fr-FR" sz="1400" dirty="0">
                <a:latin typeface="+mj-lt"/>
              </a:rPr>
              <a:t>   Le sigle FFPJP</a:t>
            </a:r>
          </a:p>
          <a:p>
            <a:pPr lvl="2">
              <a:buFont typeface="Arial" charset="0"/>
              <a:buChar char="•"/>
            </a:pPr>
            <a:r>
              <a:rPr lang="fr-FR" sz="1400" dirty="0">
                <a:latin typeface="+mj-lt"/>
              </a:rPr>
              <a:t>   Le montant des inscriptions et les indemnités redistribuées.</a:t>
            </a:r>
          </a:p>
          <a:p>
            <a:pPr lvl="2">
              <a:buFont typeface="Arial" charset="0"/>
              <a:buChar char="•"/>
            </a:pPr>
            <a:r>
              <a:rPr lang="fr-FR" sz="1400" dirty="0">
                <a:latin typeface="+mj-lt"/>
              </a:rPr>
              <a:t>   La formation et l’organisation (Doublettes, A + B, limité à … )</a:t>
            </a:r>
          </a:p>
          <a:p>
            <a:pPr lvl="2">
              <a:buFont typeface="Arial" charset="0"/>
              <a:buChar char="•"/>
            </a:pPr>
            <a:r>
              <a:rPr lang="fr-FR" sz="1400" dirty="0">
                <a:latin typeface="+mj-lt"/>
              </a:rPr>
              <a:t>   La date et le lieu des terrains.</a:t>
            </a:r>
          </a:p>
          <a:p>
            <a:pPr lvl="2">
              <a:buFont typeface="Arial" charset="0"/>
              <a:buChar char="•"/>
            </a:pPr>
            <a:r>
              <a:rPr lang="fr-FR" sz="1400" dirty="0">
                <a:latin typeface="+mj-lt"/>
              </a:rPr>
              <a:t>   « Arbitre » (s’il est prévu) , «Licence obligatoire» et «Tenue homogène (club)» si besoin.</a:t>
            </a:r>
          </a:p>
          <a:p>
            <a:pPr lvl="2"/>
            <a:endParaRPr lang="fr-FR" sz="800" dirty="0">
              <a:latin typeface="+mj-lt"/>
            </a:endParaRPr>
          </a:p>
          <a:p>
            <a:pPr>
              <a:buFont typeface="Wingdings" pitchFamily="2" charset="2"/>
              <a:buChar char="q"/>
            </a:pPr>
            <a:r>
              <a:rPr lang="fr-FR" sz="1400" dirty="0">
                <a:latin typeface="+mj-lt"/>
              </a:rPr>
              <a:t>  </a:t>
            </a:r>
            <a:r>
              <a:rPr lang="fr-FR" sz="1400" u="sng" dirty="0">
                <a:latin typeface="+mj-lt"/>
              </a:rPr>
              <a:t>GESTION CONCOURS</a:t>
            </a:r>
            <a:r>
              <a:rPr lang="fr-FR" sz="1400" dirty="0">
                <a:latin typeface="+mj-lt"/>
              </a:rPr>
              <a:t> :</a:t>
            </a:r>
          </a:p>
          <a:p>
            <a:pPr lvl="1">
              <a:buFont typeface="Wingdings" pitchFamily="2" charset="2"/>
              <a:buChar char=""/>
            </a:pPr>
            <a:r>
              <a:rPr lang="fr-FR" sz="1400" dirty="0">
                <a:latin typeface="+mj-lt"/>
              </a:rPr>
              <a:t>  TOUS les concours (même vétérans) doivent être gérés par Gestion Concours.</a:t>
            </a:r>
          </a:p>
          <a:p>
            <a:pPr lvl="1">
              <a:buFont typeface="Wingdings" pitchFamily="2" charset="2"/>
              <a:buChar char=""/>
            </a:pPr>
            <a:r>
              <a:rPr lang="fr-FR" sz="1400" dirty="0">
                <a:latin typeface="+mj-lt"/>
              </a:rPr>
              <a:t>  Télécharger  le logiciel </a:t>
            </a:r>
            <a:r>
              <a:rPr lang="fr-FR" sz="1400" dirty="0">
                <a:latin typeface="+mj-lt"/>
                <a:sym typeface="Wingdings" pitchFamily="2" charset="2"/>
              </a:rPr>
              <a:t> </a:t>
            </a:r>
            <a:r>
              <a:rPr lang="fr-FR" sz="1400" dirty="0">
                <a:latin typeface="+mj-lt"/>
                <a:sym typeface="Wingdings" pitchFamily="2" charset="2"/>
                <a:hlinkClick r:id="rId4"/>
              </a:rPr>
              <a:t>http://www.petanque.fr/~gestconcours/Files/74_setup_ffpjp_gc_2014_54.exe</a:t>
            </a:r>
            <a:endParaRPr lang="fr-FR" sz="1400" dirty="0">
              <a:latin typeface="+mj-lt"/>
              <a:sym typeface="Wingdings" pitchFamily="2" charset="2"/>
            </a:endParaRPr>
          </a:p>
          <a:p>
            <a:pPr lvl="1">
              <a:buFont typeface="Wingdings" pitchFamily="2" charset="2"/>
              <a:buChar char=""/>
            </a:pPr>
            <a:r>
              <a:rPr lang="fr-FR" sz="1400" dirty="0">
                <a:latin typeface="+mj-lt"/>
                <a:sym typeface="Wingdings" pitchFamily="2" charset="2"/>
              </a:rPr>
              <a:t>   Seuls les concours de moins de 32 pourront être faits par poules.</a:t>
            </a:r>
          </a:p>
          <a:p>
            <a:pPr lvl="1">
              <a:buFont typeface="Wingdings" pitchFamily="2" charset="2"/>
              <a:buChar char=""/>
            </a:pPr>
            <a:r>
              <a:rPr lang="fr-FR" sz="1400" dirty="0">
                <a:latin typeface="+mj-lt"/>
              </a:rPr>
              <a:t>  Après le concours, procédure d’envoi des résultats :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991544" y="5949280"/>
            <a:ext cx="8280920" cy="523220"/>
          </a:xfrm>
          <a:prstGeom prst="rect">
            <a:avLst/>
          </a:prstGeom>
          <a:solidFill>
            <a:schemeClr val="accent1">
              <a:lumMod val="50000"/>
            </a:schemeClr>
          </a:solidFill>
          <a:effectLst>
            <a:outerShdw blurRad="50800" dist="139700" dir="2700000" sx="101000" sy="101000" algn="tl" rotWithShape="0">
              <a:prstClr val="black">
                <a:alpha val="38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+mj-lt"/>
              </a:rPr>
              <a:t> « gestion des fichiers » </a:t>
            </a:r>
            <a:r>
              <a:rPr lang="fr-FR" sz="1400" dirty="0">
                <a:latin typeface="+mj-lt"/>
                <a:sym typeface="Wingdings" pitchFamily="2" charset="2"/>
              </a:rPr>
              <a:t></a:t>
            </a:r>
            <a:r>
              <a:rPr lang="fr-FR" sz="1400" dirty="0">
                <a:latin typeface="+mj-lt"/>
              </a:rPr>
              <a:t>« envoyer » </a:t>
            </a:r>
            <a:r>
              <a:rPr lang="fr-FR" sz="1400" dirty="0">
                <a:latin typeface="+mj-lt"/>
                <a:sym typeface="Wingdings" pitchFamily="2" charset="2"/>
              </a:rPr>
              <a:t> entrez  votre  adresse  puis  celle-ci </a:t>
            </a:r>
            <a:r>
              <a:rPr lang="fr-FR" sz="1400" u="sng" dirty="0">
                <a:latin typeface="+mj-lt"/>
                <a:hlinkClick r:id="rId5"/>
              </a:rPr>
              <a:t>jmacharles@laposte.net</a:t>
            </a:r>
            <a:r>
              <a:rPr lang="fr-FR" sz="1400" dirty="0">
                <a:latin typeface="+mj-lt"/>
              </a:rPr>
              <a:t>  </a:t>
            </a:r>
            <a:r>
              <a:rPr lang="fr-FR" sz="1400" dirty="0">
                <a:latin typeface="+mj-lt"/>
                <a:sym typeface="Wingdings" pitchFamily="2" charset="2"/>
              </a:rPr>
              <a:t>  déterminez  votre  opérateur   « Joindre concours »  choisissez  le  concours à  envoyer    « ENVOYER »</a:t>
            </a:r>
            <a:endParaRPr lang="fr-FR" sz="1400" dirty="0">
              <a:latin typeface="+mj-lt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3"/>
          <p:cNvSpPr txBox="1">
            <a:spLocks/>
          </p:cNvSpPr>
          <p:nvPr/>
        </p:nvSpPr>
        <p:spPr>
          <a:xfrm>
            <a:off x="2207568" y="692696"/>
            <a:ext cx="6768752" cy="3888432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>
              <a:spcBef>
                <a:spcPct val="0"/>
              </a:spcBef>
              <a:defRPr/>
            </a:pPr>
            <a:r>
              <a:rPr lang="fr-FR" sz="54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ET APRES ?</a:t>
            </a:r>
          </a:p>
          <a:p>
            <a:pPr algn="ctr">
              <a:spcBef>
                <a:spcPct val="0"/>
              </a:spcBef>
              <a:defRPr/>
            </a:pPr>
            <a:endParaRPr lang="fr-FR" sz="1000" b="1" dirty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spcBef>
                <a:spcPct val="0"/>
              </a:spcBef>
              <a:defRPr/>
            </a:pPr>
            <a:r>
              <a:rPr lang="fr-FR" sz="54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…</a:t>
            </a:r>
          </a:p>
          <a:p>
            <a:pPr algn="ctr">
              <a:spcBef>
                <a:spcPct val="0"/>
              </a:spcBef>
              <a:defRPr/>
            </a:pPr>
            <a:endParaRPr lang="fr-FR" sz="1000" b="1" dirty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spcBef>
                <a:spcPct val="0"/>
              </a:spcBef>
              <a:defRPr/>
            </a:pPr>
            <a:r>
              <a:rPr lang="fr-FR" sz="54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ON RECOMMENCE </a:t>
            </a:r>
          </a:p>
          <a:p>
            <a:pPr algn="ctr">
              <a:spcBef>
                <a:spcPct val="0"/>
              </a:spcBef>
              <a:defRPr/>
            </a:pPr>
            <a:r>
              <a:rPr lang="fr-FR" sz="54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AU DEBUT</a:t>
            </a:r>
            <a:r>
              <a:rPr lang="fr-FR" sz="66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  </a:t>
            </a:r>
            <a:r>
              <a:rPr lang="fr-FR" sz="66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  <a:sym typeface="Wingdings" pitchFamily="2" charset="2"/>
              </a:rPr>
              <a:t></a:t>
            </a:r>
            <a:endParaRPr lang="fr-FR" sz="6600" b="1" dirty="0">
              <a:solidFill>
                <a:schemeClr val="accent3">
                  <a:tint val="90000"/>
                  <a:satMod val="12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3" name="Titre 3"/>
          <p:cNvSpPr txBox="1">
            <a:spLocks/>
          </p:cNvSpPr>
          <p:nvPr/>
        </p:nvSpPr>
        <p:spPr>
          <a:xfrm>
            <a:off x="2207568" y="5157192"/>
            <a:ext cx="6912768" cy="1152128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>
              <a:spcBef>
                <a:spcPct val="0"/>
              </a:spcBef>
              <a:defRPr/>
            </a:pPr>
            <a:r>
              <a:rPr lang="fr-FR" sz="66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BONNE SAISON !!!  </a:t>
            </a:r>
          </a:p>
        </p:txBody>
      </p:sp>
      <p:pic>
        <p:nvPicPr>
          <p:cNvPr id="4" name="Image 3" descr="Sans titre 4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84232" y="3717032"/>
            <a:ext cx="2197556" cy="1722884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4295800" y="620688"/>
            <a:ext cx="5616624" cy="151216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Cahier des charges</a:t>
            </a:r>
            <a:br>
              <a:rPr lang="fr-FR" dirty="0" smtClean="0"/>
            </a:br>
            <a:r>
              <a:rPr lang="fr-FR" dirty="0" smtClean="0"/>
              <a:t>et calendrier : </a:t>
            </a:r>
            <a:endParaRPr lang="fr-FR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1919536" y="2204864"/>
            <a:ext cx="8568952" cy="4464496"/>
          </a:xfrm>
        </p:spPr>
        <p:txBody>
          <a:bodyPr>
            <a:normAutofit fontScale="92500" lnSpcReduction="20000"/>
          </a:bodyPr>
          <a:lstStyle/>
          <a:p>
            <a:pPr algn="l">
              <a:buClr>
                <a:schemeClr val="tx1"/>
              </a:buClr>
              <a:buFont typeface="Wingdings" pitchFamily="2" charset="2"/>
              <a:buChar char="q"/>
            </a:pPr>
            <a:r>
              <a:rPr lang="fr-FR" sz="1800" b="1" dirty="0">
                <a:latin typeface="+mj-lt"/>
              </a:rPr>
              <a:t>  </a:t>
            </a:r>
            <a:r>
              <a:rPr lang="fr-FR" sz="1800" b="1" dirty="0">
                <a:solidFill>
                  <a:srgbClr val="FFFF00"/>
                </a:solidFill>
                <a:latin typeface="+mj-lt"/>
              </a:rPr>
              <a:t>Novembre </a:t>
            </a:r>
            <a:r>
              <a:rPr lang="fr-FR" sz="1800" dirty="0">
                <a:latin typeface="+mj-lt"/>
              </a:rPr>
              <a:t>:  </a:t>
            </a:r>
            <a:r>
              <a:rPr lang="fr-FR" sz="1600" dirty="0">
                <a:latin typeface="+mj-lt"/>
              </a:rPr>
              <a:t>dépôt </a:t>
            </a:r>
            <a:r>
              <a:rPr lang="fr-FR" sz="1100" dirty="0">
                <a:latin typeface="+mj-lt"/>
              </a:rPr>
              <a:t>(avant l’AG du Comité) </a:t>
            </a:r>
            <a:r>
              <a:rPr lang="fr-FR" sz="1600" dirty="0">
                <a:latin typeface="+mj-lt"/>
              </a:rPr>
              <a:t>de la composition du bureau et des renseignements pratiques du 	 	            club.</a:t>
            </a:r>
          </a:p>
          <a:p>
            <a:pPr algn="l">
              <a:buClr>
                <a:schemeClr val="tx1"/>
              </a:buClr>
              <a:buFont typeface="Wingdings" pitchFamily="2" charset="2"/>
              <a:buChar char="q"/>
            </a:pPr>
            <a:r>
              <a:rPr lang="fr-FR" sz="1800" b="1" dirty="0">
                <a:latin typeface="+mj-lt"/>
              </a:rPr>
              <a:t>  </a:t>
            </a:r>
            <a:r>
              <a:rPr lang="fr-FR" sz="1800" b="1" dirty="0">
                <a:solidFill>
                  <a:srgbClr val="FFFF00"/>
                </a:solidFill>
                <a:latin typeface="+mj-lt"/>
              </a:rPr>
              <a:t>Décembre </a:t>
            </a:r>
            <a:r>
              <a:rPr lang="fr-FR" sz="1800" b="1" dirty="0">
                <a:latin typeface="+mj-lt"/>
              </a:rPr>
              <a:t>:  </a:t>
            </a:r>
            <a:r>
              <a:rPr lang="fr-FR" sz="1600" dirty="0">
                <a:latin typeface="+mj-lt"/>
              </a:rPr>
              <a:t>Mutations, adhésion au Comité + revue « Planète boules », renouvellement des licences.</a:t>
            </a:r>
          </a:p>
          <a:p>
            <a:pPr algn="l">
              <a:buClr>
                <a:schemeClr val="tx1"/>
              </a:buClr>
              <a:buFont typeface="Wingdings" pitchFamily="2" charset="2"/>
              <a:buChar char="q"/>
            </a:pPr>
            <a:r>
              <a:rPr lang="fr-FR" sz="1800" b="1" dirty="0">
                <a:latin typeface="+mj-lt"/>
              </a:rPr>
              <a:t>  </a:t>
            </a:r>
            <a:r>
              <a:rPr lang="fr-FR" sz="1800" b="1" dirty="0">
                <a:solidFill>
                  <a:srgbClr val="FFFF00"/>
                </a:solidFill>
                <a:latin typeface="+mj-lt"/>
              </a:rPr>
              <a:t>Janvier/Février :  </a:t>
            </a:r>
            <a:r>
              <a:rPr lang="fr-FR" sz="1500" dirty="0">
                <a:latin typeface="+mj-lt"/>
              </a:rPr>
              <a:t>Inscriptions des différentes équipes  aux compétitions (coupe de France, Championnat des 		clubs, Coupe de la ligue vétérans ...)</a:t>
            </a:r>
            <a:endParaRPr lang="fr-FR" sz="1800" b="1" dirty="0">
              <a:latin typeface="+mj-lt"/>
            </a:endParaRPr>
          </a:p>
          <a:p>
            <a:pPr algn="l">
              <a:buClr>
                <a:schemeClr val="tx1"/>
              </a:buClr>
              <a:buFont typeface="Wingdings" pitchFamily="2" charset="2"/>
              <a:buChar char="q"/>
            </a:pPr>
            <a:r>
              <a:rPr lang="fr-FR" sz="1800" b="1" dirty="0">
                <a:latin typeface="+mj-lt"/>
              </a:rPr>
              <a:t>  </a:t>
            </a:r>
            <a:r>
              <a:rPr lang="fr-FR" sz="1800" b="1" dirty="0">
                <a:solidFill>
                  <a:srgbClr val="FFFF00"/>
                </a:solidFill>
                <a:latin typeface="+mj-lt"/>
              </a:rPr>
              <a:t>Mars/Avril … Septembre </a:t>
            </a:r>
            <a:r>
              <a:rPr lang="fr-FR" sz="1800" b="1" dirty="0">
                <a:latin typeface="+mj-lt"/>
              </a:rPr>
              <a:t>: </a:t>
            </a:r>
            <a:r>
              <a:rPr lang="fr-FR" sz="1500" dirty="0">
                <a:latin typeface="+mj-lt"/>
              </a:rPr>
              <a:t>Inscriptions aux différents championnats du Rhône au maximum le vendredi 			                    précédent (8 jours avant) la manifestation (le mardi précédent (8 jours avant) 			                    pour les championnats vétérans)</a:t>
            </a:r>
            <a:endParaRPr lang="fr-FR" sz="1800" b="1" dirty="0">
              <a:latin typeface="+mj-lt"/>
            </a:endParaRPr>
          </a:p>
          <a:p>
            <a:pPr algn="l">
              <a:buClr>
                <a:schemeClr val="tx1"/>
              </a:buClr>
              <a:buFont typeface="Wingdings" pitchFamily="2" charset="2"/>
              <a:buChar char="q"/>
            </a:pPr>
            <a:r>
              <a:rPr lang="fr-FR" sz="1800" b="1" dirty="0">
                <a:latin typeface="+mj-lt"/>
              </a:rPr>
              <a:t>  </a:t>
            </a:r>
            <a:r>
              <a:rPr lang="fr-FR" sz="1800" b="1" dirty="0">
                <a:solidFill>
                  <a:srgbClr val="FFFF00"/>
                </a:solidFill>
                <a:latin typeface="+mj-lt"/>
              </a:rPr>
              <a:t>Mai </a:t>
            </a:r>
            <a:r>
              <a:rPr lang="fr-FR" sz="1800" b="1" dirty="0">
                <a:latin typeface="+mj-lt"/>
              </a:rPr>
              <a:t>: </a:t>
            </a:r>
            <a:r>
              <a:rPr lang="fr-FR" sz="1500" dirty="0">
                <a:latin typeface="+mj-lt"/>
              </a:rPr>
              <a:t>Adresser les actes de candidature à l’organisation des championnats du Rhône  de l’année suivante (avant</a:t>
            </a:r>
          </a:p>
          <a:p>
            <a:pPr algn="l">
              <a:buClr>
                <a:schemeClr val="tx1"/>
              </a:buClr>
            </a:pPr>
            <a:r>
              <a:rPr lang="fr-FR" sz="1500" dirty="0">
                <a:latin typeface="+mj-lt"/>
              </a:rPr>
              <a:t>                    fin août)</a:t>
            </a:r>
          </a:p>
          <a:p>
            <a:pPr algn="l">
              <a:buClr>
                <a:schemeClr val="tx1"/>
              </a:buClr>
              <a:buFont typeface="Wingdings" pitchFamily="2" charset="2"/>
              <a:buChar char="q"/>
            </a:pPr>
            <a:r>
              <a:rPr lang="fr-FR" sz="1800" b="1" dirty="0">
                <a:latin typeface="+mj-lt"/>
              </a:rPr>
              <a:t>  </a:t>
            </a:r>
            <a:r>
              <a:rPr lang="fr-FR" sz="1800" b="1" dirty="0">
                <a:solidFill>
                  <a:srgbClr val="FFFF00"/>
                </a:solidFill>
                <a:latin typeface="+mj-lt"/>
              </a:rPr>
              <a:t>Septembre </a:t>
            </a:r>
            <a:r>
              <a:rPr lang="fr-FR" sz="1800" b="1" dirty="0">
                <a:latin typeface="+mj-lt"/>
              </a:rPr>
              <a:t>: </a:t>
            </a:r>
            <a:r>
              <a:rPr lang="fr-FR" sz="1600" dirty="0">
                <a:latin typeface="+mj-lt"/>
              </a:rPr>
              <a:t>Réunion d’attribution des concours officiels séniors et vétérans.</a:t>
            </a:r>
          </a:p>
          <a:p>
            <a:pPr algn="l">
              <a:buClr>
                <a:schemeClr val="tx1"/>
              </a:buClr>
              <a:buFont typeface="Wingdings" pitchFamily="2" charset="2"/>
              <a:buChar char="q"/>
            </a:pPr>
            <a:r>
              <a:rPr lang="fr-FR" sz="1800" b="1" dirty="0">
                <a:latin typeface="+mj-lt"/>
              </a:rPr>
              <a:t>  </a:t>
            </a:r>
            <a:r>
              <a:rPr lang="fr-FR" sz="1800" b="1" dirty="0">
                <a:solidFill>
                  <a:srgbClr val="FFFF00"/>
                </a:solidFill>
                <a:latin typeface="+mj-lt"/>
              </a:rPr>
              <a:t>Octobre /Novembre </a:t>
            </a:r>
            <a:r>
              <a:rPr lang="fr-FR" sz="1800" b="1" dirty="0">
                <a:latin typeface="+mj-lt"/>
              </a:rPr>
              <a:t>: </a:t>
            </a:r>
            <a:r>
              <a:rPr lang="fr-FR" sz="1600" dirty="0">
                <a:latin typeface="+mj-lt"/>
              </a:rPr>
              <a:t>Assemblée Générale du club qui doit avoir lieu avant celle du Comité (dernier 		          samedi de novembre en général).</a:t>
            </a:r>
          </a:p>
          <a:p>
            <a:pPr algn="l"/>
            <a:endParaRPr lang="fr-FR" sz="1900" dirty="0"/>
          </a:p>
          <a:p>
            <a:pPr algn="ctr"/>
            <a:r>
              <a:rPr lang="fr-FR" sz="2300" b="1" u="sng" dirty="0">
                <a:latin typeface="+mj-lt"/>
              </a:rPr>
              <a:t>Tout au long de l’année </a:t>
            </a:r>
            <a:r>
              <a:rPr lang="fr-FR" sz="2300" b="1" dirty="0">
                <a:latin typeface="+mj-lt"/>
              </a:rPr>
              <a:t>:</a:t>
            </a:r>
          </a:p>
          <a:p>
            <a:pPr algn="l">
              <a:buClr>
                <a:schemeClr val="tx1"/>
              </a:buClr>
            </a:pPr>
            <a:r>
              <a:rPr lang="fr-FR" sz="1600" dirty="0">
                <a:latin typeface="+mj-lt"/>
              </a:rPr>
              <a:t> </a:t>
            </a:r>
            <a:endParaRPr lang="fr-FR" sz="900" dirty="0">
              <a:latin typeface="+mj-lt"/>
            </a:endParaRPr>
          </a:p>
          <a:p>
            <a:pPr algn="l">
              <a:buClr>
                <a:schemeClr val="tx1"/>
              </a:buClr>
              <a:buFont typeface="Wingdings" pitchFamily="2" charset="2"/>
              <a:buChar char="q"/>
            </a:pPr>
            <a:r>
              <a:rPr lang="fr-FR" sz="1600" dirty="0">
                <a:latin typeface="+mj-lt"/>
              </a:rPr>
              <a:t>  Organisation de concours officiels divers et/ou de concours propagande).</a:t>
            </a:r>
          </a:p>
          <a:p>
            <a:pPr algn="l">
              <a:buClr>
                <a:schemeClr val="tx1"/>
              </a:buClr>
            </a:pPr>
            <a:endParaRPr lang="fr-FR" sz="900" dirty="0">
              <a:latin typeface="+mj-lt"/>
            </a:endParaRPr>
          </a:p>
          <a:p>
            <a:pPr algn="l">
              <a:buClr>
                <a:schemeClr val="tx1"/>
              </a:buClr>
              <a:buFont typeface="Wingdings" pitchFamily="2" charset="2"/>
              <a:buChar char="q"/>
            </a:pPr>
            <a:r>
              <a:rPr lang="fr-FR" sz="1600" dirty="0">
                <a:latin typeface="+mj-lt"/>
              </a:rPr>
              <a:t>  Tenir les adhérents informés des modifications et/ou des confirmations de concours ainsi que des règles.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2135560" y="692696"/>
            <a:ext cx="7851648" cy="1355576"/>
          </a:xfrm>
        </p:spPr>
        <p:txBody>
          <a:bodyPr>
            <a:normAutofit fontScale="90000"/>
          </a:bodyPr>
          <a:lstStyle/>
          <a:p>
            <a:pPr algn="ctr"/>
            <a:r>
              <a:rPr lang="fr-FR" sz="4000" dirty="0"/>
              <a:t>Novembre :</a:t>
            </a:r>
            <a:r>
              <a:rPr lang="fr-FR" sz="2800" dirty="0"/>
              <a:t>  </a:t>
            </a:r>
            <a:br>
              <a:rPr lang="fr-FR" sz="2800" dirty="0"/>
            </a:br>
            <a:r>
              <a:rPr lang="fr-FR" sz="2800" dirty="0"/>
              <a:t>Dépôt </a:t>
            </a:r>
            <a:r>
              <a:rPr lang="fr-FR" sz="2000" dirty="0"/>
              <a:t>(avant l’AG du Comité) </a:t>
            </a:r>
            <a:r>
              <a:rPr lang="fr-FR" sz="2800" dirty="0"/>
              <a:t>de la composition du bureau et des renseignements pratiques du club.</a:t>
            </a:r>
          </a:p>
        </p:txBody>
      </p:sp>
      <p:pic>
        <p:nvPicPr>
          <p:cNvPr id="17" name="Image 16" descr="bureau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11624" y="2132857"/>
            <a:ext cx="6624736" cy="4511891"/>
          </a:xfrm>
          <a:prstGeom prst="rect">
            <a:avLst/>
          </a:prstGeom>
        </p:spPr>
      </p:pic>
      <p:sp>
        <p:nvSpPr>
          <p:cNvPr id="18" name="Ellipse 17"/>
          <p:cNvSpPr/>
          <p:nvPr/>
        </p:nvSpPr>
        <p:spPr>
          <a:xfrm>
            <a:off x="2783632" y="2996952"/>
            <a:ext cx="1368152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1524000" y="188641"/>
            <a:ext cx="3275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FF0000"/>
                </a:solidFill>
              </a:rPr>
              <a:t>Bien préciser une adresse valide pour communiquer avec le Comité et les différents clubs. </a:t>
            </a:r>
          </a:p>
        </p:txBody>
      </p:sp>
      <p:cxnSp>
        <p:nvCxnSpPr>
          <p:cNvPr id="22" name="Connecteur droit avec flèche 21"/>
          <p:cNvCxnSpPr/>
          <p:nvPr/>
        </p:nvCxnSpPr>
        <p:spPr>
          <a:xfrm>
            <a:off x="3575720" y="1268760"/>
            <a:ext cx="72008" cy="172819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8" grpId="0" animBg="1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2207568" y="2204864"/>
            <a:ext cx="7851648" cy="419472"/>
          </a:xfrm>
        </p:spPr>
        <p:txBody>
          <a:bodyPr>
            <a:normAutofit/>
          </a:bodyPr>
          <a:lstStyle/>
          <a:p>
            <a:pPr algn="ctr"/>
            <a:r>
              <a:rPr lang="fr-FR" sz="2400" dirty="0"/>
              <a:t>Mutations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775520" y="1628802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/>
              <a:t>Chaque club s’acquitte de sa cotisation au Comité du Rhône </a:t>
            </a:r>
          </a:p>
          <a:p>
            <a:pPr algn="ctr"/>
            <a:r>
              <a:rPr lang="fr-FR" sz="1600" dirty="0"/>
              <a:t>ainsi que de l’abonnement à la revue « Planète boules »</a:t>
            </a:r>
          </a:p>
        </p:txBody>
      </p:sp>
      <p:sp>
        <p:nvSpPr>
          <p:cNvPr id="7" name="Titre 3"/>
          <p:cNvSpPr txBox="1">
            <a:spLocks/>
          </p:cNvSpPr>
          <p:nvPr/>
        </p:nvSpPr>
        <p:spPr>
          <a:xfrm>
            <a:off x="2063552" y="692696"/>
            <a:ext cx="7851648" cy="85152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>
              <a:spcBef>
                <a:spcPct val="0"/>
              </a:spcBef>
              <a:defRPr/>
            </a:pPr>
            <a:r>
              <a:rPr lang="fr-FR" sz="36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Décembre :  </a:t>
            </a:r>
            <a:br>
              <a:rPr lang="fr-FR" sz="36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fr-FR" sz="24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Adhésion au Comité + revue « Planète boules »</a:t>
            </a:r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1991544" y="2780928"/>
          <a:ext cx="8280920" cy="3888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0460"/>
                <a:gridCol w="4140460"/>
              </a:tblGrid>
              <a:tr h="1904104">
                <a:tc>
                  <a:txBody>
                    <a:bodyPr/>
                    <a:lstStyle/>
                    <a:p>
                      <a:pPr algn="l"/>
                      <a:r>
                        <a:rPr lang="fr-FR" sz="1400" u="sng" dirty="0" smtClean="0"/>
                        <a:t>Validité </a:t>
                      </a:r>
                      <a:r>
                        <a:rPr lang="fr-FR" sz="1400" dirty="0" smtClean="0"/>
                        <a:t>: </a:t>
                      </a:r>
                      <a:r>
                        <a:rPr lang="fr-FR" sz="1400" b="0" i="1" dirty="0" smtClean="0"/>
                        <a:t>Entre le 1</a:t>
                      </a:r>
                      <a:r>
                        <a:rPr lang="fr-FR" sz="1400" b="0" i="1" baseline="30000" dirty="0" smtClean="0"/>
                        <a:t>er</a:t>
                      </a:r>
                      <a:r>
                        <a:rPr lang="fr-FR" sz="1400" b="0" i="1" dirty="0" smtClean="0"/>
                        <a:t> et le 31 décembre.</a:t>
                      </a:r>
                      <a:r>
                        <a:rPr lang="fr-FR" sz="1400" b="0" dirty="0" smtClean="0"/>
                        <a:t> </a:t>
                      </a:r>
                    </a:p>
                    <a:p>
                      <a:pPr algn="l"/>
                      <a:endParaRPr lang="fr-FR" sz="1400" b="0" dirty="0" smtClean="0"/>
                    </a:p>
                    <a:p>
                      <a:pPr algn="l"/>
                      <a:r>
                        <a:rPr lang="fr-FR" sz="1400" u="sng" dirty="0" smtClean="0"/>
                        <a:t>Tarifs</a:t>
                      </a:r>
                      <a:r>
                        <a:rPr lang="fr-FR" sz="1400" dirty="0" smtClean="0"/>
                        <a:t> :  </a:t>
                      </a:r>
                    </a:p>
                    <a:p>
                      <a:pPr algn="l"/>
                      <a:r>
                        <a:rPr lang="fr-FR" sz="1400" b="0" dirty="0" smtClean="0"/>
                        <a:t>-</a:t>
                      </a:r>
                      <a:r>
                        <a:rPr lang="fr-FR" sz="1400" b="0" i="1" dirty="0" smtClean="0"/>
                        <a:t> Mutation interne 20.00 €</a:t>
                      </a:r>
                    </a:p>
                    <a:p>
                      <a:pPr algn="l">
                        <a:buFontTx/>
                        <a:buChar char="-"/>
                      </a:pPr>
                      <a:r>
                        <a:rPr lang="fr-FR" sz="1400" b="0" i="1" dirty="0" smtClean="0"/>
                        <a:t>Mutation externe 40.00 €</a:t>
                      </a:r>
                    </a:p>
                    <a:p>
                      <a:pPr algn="l">
                        <a:buFontTx/>
                        <a:buNone/>
                      </a:pPr>
                      <a:r>
                        <a:rPr lang="fr-FR" sz="1400" b="0" i="1" dirty="0" smtClean="0"/>
                        <a:t>(Gratuite pour les benjamins,</a:t>
                      </a:r>
                      <a:r>
                        <a:rPr lang="fr-FR" sz="1400" b="0" i="1" baseline="0" dirty="0" smtClean="0"/>
                        <a:t> minimes et cadets)</a:t>
                      </a:r>
                    </a:p>
                    <a:p>
                      <a:pPr algn="l">
                        <a:buFontTx/>
                        <a:buNone/>
                      </a:pPr>
                      <a:endParaRPr lang="fr-FR" sz="1400" b="0" i="1" dirty="0" smtClean="0"/>
                    </a:p>
                    <a:p>
                      <a:pPr algn="l"/>
                      <a:r>
                        <a:rPr lang="fr-FR" sz="1400" u="sng" dirty="0" smtClean="0"/>
                        <a:t>Qui remplit </a:t>
                      </a:r>
                      <a:r>
                        <a:rPr lang="fr-FR" sz="1400" dirty="0" smtClean="0"/>
                        <a:t>? </a:t>
                      </a:r>
                      <a:r>
                        <a:rPr lang="fr-FR" sz="1400" b="0" i="1" dirty="0" smtClean="0"/>
                        <a:t>Le responsable du club quitté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u="sng" dirty="0" smtClean="0"/>
                        <a:t>Règle  de mutation </a:t>
                      </a:r>
                      <a:r>
                        <a:rPr lang="fr-FR" sz="1400" dirty="0" smtClean="0"/>
                        <a:t>: Elle est obligatoire mais peut être gratuite si …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fr-FR" sz="1400" b="0" dirty="0" smtClean="0"/>
                        <a:t>  </a:t>
                      </a:r>
                      <a:r>
                        <a:rPr lang="fr-FR" sz="1400" b="0" i="1" dirty="0" smtClean="0"/>
                        <a:t>c’est une mutation interne et que le joueur a</a:t>
                      </a:r>
                      <a:r>
                        <a:rPr lang="fr-FR" sz="1400" b="0" i="1" baseline="0" dirty="0" smtClean="0"/>
                        <a:t> fait au moins une année sabbatique (sans licence).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fr-FR" sz="1400" b="0" baseline="0" dirty="0" smtClean="0"/>
                        <a:t>  </a:t>
                      </a:r>
                      <a:r>
                        <a:rPr lang="fr-FR" sz="1400" b="0" i="1" baseline="0" dirty="0" smtClean="0"/>
                        <a:t>c’est une mutation externe et que le joueur  a fait au moins deux années sabbatiques (sans licence).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fr-FR" sz="1400" b="0" i="1" baseline="0" dirty="0" smtClean="0"/>
                        <a:t>  le club quitté est non affilié (dissout ou non). Attention! Club en sommeil = mutation payante.</a:t>
                      </a:r>
                      <a:endParaRPr lang="fr-FR" sz="1400" b="0" i="1" dirty="0" smtClean="0"/>
                    </a:p>
                  </a:txBody>
                  <a:tcPr/>
                </a:tc>
              </a:tr>
              <a:tr h="1984328">
                <a:tc>
                  <a:txBody>
                    <a:bodyPr/>
                    <a:lstStyle/>
                    <a:p>
                      <a:pPr algn="l"/>
                      <a:endParaRPr lang="fr-FR" sz="1400" b="1" u="sng" dirty="0" smtClean="0"/>
                    </a:p>
                    <a:p>
                      <a:pPr algn="l"/>
                      <a:r>
                        <a:rPr lang="fr-FR" sz="2000" b="1" u="sng" dirty="0" smtClean="0"/>
                        <a:t>Mutation interne</a:t>
                      </a:r>
                      <a:r>
                        <a:rPr lang="fr-FR" sz="2000" b="1" dirty="0" smtClean="0"/>
                        <a:t> :</a:t>
                      </a:r>
                    </a:p>
                    <a:p>
                      <a:pPr algn="l"/>
                      <a:endParaRPr lang="fr-FR" sz="800" b="1" dirty="0" smtClean="0"/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fr-FR" sz="1200" dirty="0" smtClean="0"/>
                        <a:t>  Volet              b</a:t>
                      </a:r>
                      <a:r>
                        <a:rPr lang="fr-FR" sz="1200" dirty="0" smtClean="0">
                          <a:solidFill>
                            <a:schemeClr val="bg1"/>
                          </a:solidFill>
                        </a:rPr>
                        <a:t>lanc</a:t>
                      </a:r>
                      <a:r>
                        <a:rPr lang="fr-FR" sz="1200" dirty="0" smtClean="0"/>
                        <a:t> au </a:t>
                      </a:r>
                      <a:r>
                        <a:rPr lang="fr-FR" sz="1400" b="1" u="sng" dirty="0" smtClean="0"/>
                        <a:t>Comité</a:t>
                      </a:r>
                      <a:r>
                        <a:rPr lang="fr-FR" sz="1200" dirty="0" smtClean="0"/>
                        <a:t>, avec le règlement de 20€ </a:t>
                      </a:r>
                    </a:p>
                    <a:p>
                      <a:pPr algn="l">
                        <a:buFont typeface="Wingdings" pitchFamily="2" charset="2"/>
                        <a:buNone/>
                      </a:pPr>
                      <a:endParaRPr lang="fr-FR" sz="800" dirty="0" smtClean="0"/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fr-FR" sz="1200" baseline="0" dirty="0" smtClean="0"/>
                        <a:t>  </a:t>
                      </a:r>
                      <a:r>
                        <a:rPr lang="fr-FR" sz="1200" dirty="0" smtClean="0"/>
                        <a:t>Volet              r</a:t>
                      </a:r>
                      <a:r>
                        <a:rPr lang="fr-FR" sz="1200" baseline="0" dirty="0" smtClean="0">
                          <a:solidFill>
                            <a:schemeClr val="bg1"/>
                          </a:solidFill>
                        </a:rPr>
                        <a:t>ose</a:t>
                      </a:r>
                      <a:r>
                        <a:rPr lang="fr-FR" sz="1200" dirty="0" smtClean="0">
                          <a:solidFill>
                            <a:srgbClr val="FF33CC"/>
                          </a:solidFill>
                        </a:rPr>
                        <a:t> </a:t>
                      </a:r>
                      <a:r>
                        <a:rPr lang="fr-FR" sz="1200" dirty="0" smtClean="0"/>
                        <a:t>au </a:t>
                      </a:r>
                      <a:r>
                        <a:rPr lang="fr-FR" sz="1400" b="1" u="sng" dirty="0" smtClean="0"/>
                        <a:t>joueur</a:t>
                      </a:r>
                      <a:r>
                        <a:rPr lang="fr-FR" sz="1400" b="1" u="sng" baseline="0" dirty="0" smtClean="0"/>
                        <a:t> </a:t>
                      </a:r>
                    </a:p>
                    <a:p>
                      <a:pPr algn="l">
                        <a:buFont typeface="Wingdings" pitchFamily="2" charset="2"/>
                        <a:buNone/>
                      </a:pPr>
                      <a:endParaRPr lang="fr-FR" sz="800" baseline="0" dirty="0" smtClean="0"/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fr-FR" sz="1200" baseline="0" dirty="0" smtClean="0"/>
                        <a:t>  </a:t>
                      </a:r>
                      <a:r>
                        <a:rPr lang="fr-FR" sz="1200" dirty="0" smtClean="0"/>
                        <a:t>Volet             </a:t>
                      </a:r>
                      <a:r>
                        <a:rPr lang="fr-FR" sz="1200" baseline="0" dirty="0" smtClean="0">
                          <a:solidFill>
                            <a:schemeClr val="bg1"/>
                          </a:solidFill>
                        </a:rPr>
                        <a:t> jaune </a:t>
                      </a:r>
                      <a:r>
                        <a:rPr lang="fr-FR" sz="1200" dirty="0" smtClean="0"/>
                        <a:t>au </a:t>
                      </a:r>
                      <a:r>
                        <a:rPr lang="fr-FR" sz="1400" b="1" u="sng" baseline="0" dirty="0" smtClean="0"/>
                        <a:t>club</a:t>
                      </a:r>
                      <a:r>
                        <a:rPr lang="fr-FR" sz="1200" dirty="0" smtClean="0"/>
                        <a:t>.</a:t>
                      </a:r>
                    </a:p>
                  </a:txBody>
                  <a:tcPr>
                    <a:solidFill>
                      <a:srgbClr val="71717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2000" b="1" u="sng" dirty="0" smtClean="0"/>
                        <a:t>Mutation externe</a:t>
                      </a:r>
                      <a:r>
                        <a:rPr lang="fr-FR" sz="2000" b="1" u="none" dirty="0" smtClean="0"/>
                        <a:t> </a:t>
                      </a:r>
                      <a:r>
                        <a:rPr lang="fr-FR" sz="1400" b="1" u="none" dirty="0" smtClean="0"/>
                        <a:t>(</a:t>
                      </a:r>
                      <a:r>
                        <a:rPr lang="fr-FR" sz="1400" b="1" dirty="0" smtClean="0"/>
                        <a:t>Hors Comité)</a:t>
                      </a:r>
                      <a:r>
                        <a:rPr lang="fr-FR" sz="1400" b="0" baseline="0" dirty="0" smtClean="0"/>
                        <a:t> </a:t>
                      </a:r>
                      <a:r>
                        <a:rPr lang="fr-FR" sz="2000" b="0" baseline="0" dirty="0" smtClean="0"/>
                        <a:t>:</a:t>
                      </a:r>
                      <a:r>
                        <a:rPr lang="fr-FR" sz="2000" dirty="0" smtClean="0"/>
                        <a:t> </a:t>
                      </a:r>
                    </a:p>
                    <a:p>
                      <a:pPr algn="l"/>
                      <a:endParaRPr lang="fr-FR" sz="800" dirty="0" smtClean="0"/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fr-FR" sz="1400" u="none" baseline="0" dirty="0" smtClean="0"/>
                        <a:t>  </a:t>
                      </a:r>
                      <a:r>
                        <a:rPr lang="fr-FR" sz="1400" b="1" u="none" baseline="0" dirty="0" smtClean="0">
                          <a:uFill>
                            <a:solidFill>
                              <a:schemeClr val="tx1"/>
                            </a:solidFill>
                          </a:uFill>
                        </a:rPr>
                        <a:t>Les</a:t>
                      </a:r>
                      <a:r>
                        <a:rPr lang="fr-FR" sz="1400" b="1" u="none" baseline="0" dirty="0" smtClean="0">
                          <a:uFill>
                            <a:solidFill>
                              <a:srgbClr val="FF33CC"/>
                            </a:solidFill>
                          </a:uFill>
                        </a:rPr>
                        <a:t> 3 vo</a:t>
                      </a:r>
                      <a:r>
                        <a:rPr lang="fr-FR" sz="1400" b="1" u="none" baseline="0" dirty="0" smtClean="0">
                          <a:uFill>
                            <a:solidFill>
                              <a:srgbClr val="FFFF00"/>
                            </a:solidFill>
                          </a:uFill>
                        </a:rPr>
                        <a:t>lets          </a:t>
                      </a:r>
                      <a:r>
                        <a:rPr lang="fr-FR" sz="1200" dirty="0" smtClean="0"/>
                        <a:t>doivent être signés  par le joueur, et par le club avec cachet.  Ils doivent parvenir </a:t>
                      </a:r>
                      <a:r>
                        <a:rPr lang="fr-FR" sz="1400" b="1" u="sng" dirty="0" smtClean="0"/>
                        <a:t>au Comité</a:t>
                      </a:r>
                      <a:r>
                        <a:rPr lang="fr-FR" sz="1200" dirty="0" smtClean="0"/>
                        <a:t>, accompagnés du règlement de 40€.</a:t>
                      </a:r>
                    </a:p>
                    <a:p>
                      <a:pPr algn="l">
                        <a:buFont typeface="Wingdings" pitchFamily="2" charset="2"/>
                        <a:buNone/>
                      </a:pPr>
                      <a:endParaRPr lang="fr-FR" sz="1200" dirty="0" smtClean="0"/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r>
                        <a:rPr lang="fr-FR" sz="1200" dirty="0" smtClean="0"/>
                        <a:t>  Le comité renvoie au club les 2 volets  rose</a:t>
                      </a:r>
                      <a:r>
                        <a:rPr lang="fr-FR" sz="1200" baseline="0" dirty="0" smtClean="0"/>
                        <a:t> </a:t>
                      </a:r>
                      <a:r>
                        <a:rPr lang="fr-FR" sz="1200" dirty="0" smtClean="0"/>
                        <a:t>et jaune.</a:t>
                      </a:r>
                      <a:r>
                        <a:rPr lang="fr-FR" sz="1200" baseline="0" dirty="0" smtClean="0"/>
                        <a:t> L</a:t>
                      </a:r>
                      <a:r>
                        <a:rPr lang="fr-FR" sz="1200" dirty="0" smtClean="0"/>
                        <a:t>e rose revient au joueur  qui le présentera à son nouveau club  et le jaune reste au club</a:t>
                      </a:r>
                      <a:r>
                        <a:rPr lang="fr-FR" sz="1200" baseline="0" dirty="0" smtClean="0"/>
                        <a:t> quitté.</a:t>
                      </a:r>
                      <a:endParaRPr lang="fr-FR" dirty="0" smtClean="0"/>
                    </a:p>
                  </a:txBody>
                  <a:tcPr>
                    <a:solidFill>
                      <a:srgbClr val="717171"/>
                    </a:solidFill>
                  </a:tcPr>
                </a:tc>
              </a:tr>
            </a:tbl>
          </a:graphicData>
        </a:graphic>
      </p:graphicFrame>
      <p:sp>
        <p:nvSpPr>
          <p:cNvPr id="10" name="Vague 9"/>
          <p:cNvSpPr/>
          <p:nvPr/>
        </p:nvSpPr>
        <p:spPr>
          <a:xfrm>
            <a:off x="2639616" y="5373216"/>
            <a:ext cx="360040" cy="216024"/>
          </a:xfrm>
          <a:prstGeom prst="wav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Vague 10"/>
          <p:cNvSpPr/>
          <p:nvPr/>
        </p:nvSpPr>
        <p:spPr>
          <a:xfrm>
            <a:off x="2639616" y="5733256"/>
            <a:ext cx="360040" cy="216024"/>
          </a:xfrm>
          <a:prstGeom prst="wave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Vague 11"/>
          <p:cNvSpPr/>
          <p:nvPr/>
        </p:nvSpPr>
        <p:spPr>
          <a:xfrm>
            <a:off x="2639616" y="6093296"/>
            <a:ext cx="360040" cy="216024"/>
          </a:xfrm>
          <a:prstGeom prst="wav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Organigramme : Multidocument 12"/>
          <p:cNvSpPr/>
          <p:nvPr/>
        </p:nvSpPr>
        <p:spPr>
          <a:xfrm>
            <a:off x="7392144" y="5085184"/>
            <a:ext cx="288032" cy="288032"/>
          </a:xfrm>
          <a:prstGeom prst="flowChartMultidocument">
            <a:avLst/>
          </a:prstGeom>
          <a:gradFill flip="none" rotWithShape="1"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FFF00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5400000" scaled="1"/>
            <a:tileRect/>
          </a:gradFill>
          <a:ln w="12700"/>
          <a:effectLst>
            <a:outerShdw blurRad="50800" dist="50800" dir="5400000" algn="ctr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0" grpId="0" animBg="1"/>
      <p:bldP spid="11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licences NMDC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75520" y="4293096"/>
            <a:ext cx="8748464" cy="2449570"/>
          </a:xfrm>
          <a:prstGeom prst="rect">
            <a:avLst/>
          </a:prstGeom>
        </p:spPr>
      </p:pic>
      <p:sp>
        <p:nvSpPr>
          <p:cNvPr id="7" name="Titre 3"/>
          <p:cNvSpPr txBox="1">
            <a:spLocks/>
          </p:cNvSpPr>
          <p:nvPr/>
        </p:nvSpPr>
        <p:spPr>
          <a:xfrm>
            <a:off x="1775520" y="692696"/>
            <a:ext cx="8424936" cy="419472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>
              <a:spcBef>
                <a:spcPct val="0"/>
              </a:spcBef>
              <a:defRPr/>
            </a:pPr>
            <a:r>
              <a:rPr lang="fr-FR" sz="24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LICENCES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955032" y="2564905"/>
            <a:ext cx="871296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Bordereau à remplir «</a:t>
            </a:r>
            <a:r>
              <a:rPr lang="fr-FR" sz="2000" u="sng" dirty="0"/>
              <a:t>Licence N.D.M.C</a:t>
            </a:r>
            <a:r>
              <a:rPr lang="fr-FR" sz="2000" dirty="0"/>
              <a:t>.» pour :</a:t>
            </a:r>
            <a:r>
              <a:rPr lang="fr-FR" sz="1400" dirty="0"/>
              <a:t/>
            </a:r>
            <a:br>
              <a:rPr lang="fr-FR" sz="1400" dirty="0"/>
            </a:br>
            <a:r>
              <a:rPr lang="fr-FR" sz="1400" dirty="0"/>
              <a:t/>
            </a:r>
            <a:br>
              <a:rPr lang="fr-FR" sz="1400" dirty="0"/>
            </a:br>
            <a:r>
              <a:rPr lang="fr-FR" sz="1400" dirty="0"/>
              <a:t>*   N =&gt; Nouvelle licence. Pour les joueurs non licenciés.</a:t>
            </a:r>
            <a:br>
              <a:rPr lang="fr-FR" sz="1400" dirty="0"/>
            </a:br>
            <a:r>
              <a:rPr lang="fr-FR" sz="1400" dirty="0"/>
              <a:t>*   D =&gt; Duplicata. Licence déjà faite dans l’année en cours mais perdue, volée etc. Elle sera payée de nouveau.</a:t>
            </a:r>
            <a:br>
              <a:rPr lang="fr-FR" sz="1400" dirty="0"/>
            </a:br>
            <a:r>
              <a:rPr lang="fr-FR" sz="1400" dirty="0"/>
              <a:t>*   M =&gt; Mutation. Pour les joueurs déjà licenciés et arrivant dans le club.</a:t>
            </a:r>
            <a:br>
              <a:rPr lang="fr-FR" sz="1400" dirty="0"/>
            </a:br>
            <a:r>
              <a:rPr lang="fr-FR" sz="1400" dirty="0"/>
              <a:t>*   C =&gt; Correction. Pour les renouvellements de joueurs déjà au club mais ayant des modifications dans leurs coordonnées (adresse …)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1775520" y="1196753"/>
            <a:ext cx="85689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fr-FR" sz="1600" dirty="0">
                <a:solidFill>
                  <a:srgbClr val="FFFF00"/>
                </a:solidFill>
              </a:rPr>
              <a:t> Remplir le bordereau adéquat par ORDRE ALPHABETIQUE des noms des licenciés.</a:t>
            </a:r>
          </a:p>
          <a:p>
            <a:pPr>
              <a:buFontTx/>
              <a:buChar char="-"/>
            </a:pPr>
            <a:r>
              <a:rPr lang="fr-FR" sz="1600" dirty="0">
                <a:solidFill>
                  <a:srgbClr val="FFFF00"/>
                </a:solidFill>
              </a:rPr>
              <a:t> Eviter de venir pour une seule licence. Essayer de grouper.</a:t>
            </a:r>
          </a:p>
          <a:p>
            <a:pPr>
              <a:buFontTx/>
              <a:buChar char="-"/>
            </a:pPr>
            <a:r>
              <a:rPr lang="fr-FR" sz="1600" dirty="0">
                <a:solidFill>
                  <a:srgbClr val="FFFF00"/>
                </a:solidFill>
              </a:rPr>
              <a:t> Pour les renouvellements, déposer les supports licences avec le bordereau correspondant.</a:t>
            </a:r>
          </a:p>
          <a:p>
            <a:pPr>
              <a:buFontTx/>
              <a:buChar char="-"/>
            </a:pPr>
            <a:r>
              <a:rPr lang="fr-FR" sz="1600" dirty="0">
                <a:solidFill>
                  <a:srgbClr val="FFFF00"/>
                </a:solidFill>
              </a:rPr>
              <a:t> Les dates de CM (Certificat Médical) sont obligatoires pour  les premières demandes de licence FFPJP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3"/>
          <p:cNvSpPr txBox="1">
            <a:spLocks/>
          </p:cNvSpPr>
          <p:nvPr/>
        </p:nvSpPr>
        <p:spPr>
          <a:xfrm>
            <a:off x="1775520" y="692696"/>
            <a:ext cx="8424936" cy="419472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>
              <a:spcBef>
                <a:spcPct val="0"/>
              </a:spcBef>
              <a:defRPr/>
            </a:pPr>
            <a:r>
              <a:rPr lang="fr-FR" sz="24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LICENCES (suite)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775520" y="1196752"/>
            <a:ext cx="8712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Pour les licences simples (renouvellement), bordereau à remplir «</a:t>
            </a:r>
            <a:r>
              <a:rPr lang="fr-FR" sz="2000" u="sng" dirty="0"/>
              <a:t>Fiche REN licence1</a:t>
            </a:r>
            <a:r>
              <a:rPr lang="fr-FR" sz="2000" dirty="0"/>
              <a:t>» :</a:t>
            </a:r>
          </a:p>
        </p:txBody>
      </p:sp>
      <p:pic>
        <p:nvPicPr>
          <p:cNvPr id="10" name="Image 9" descr="Fiche REN licence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03512" y="2132857"/>
            <a:ext cx="8820472" cy="3346567"/>
          </a:xfrm>
          <a:prstGeom prst="rect">
            <a:avLst/>
          </a:prstGeom>
        </p:spPr>
      </p:pic>
      <p:cxnSp>
        <p:nvCxnSpPr>
          <p:cNvPr id="13" name="Connecteur droit avec flèche 12"/>
          <p:cNvCxnSpPr/>
          <p:nvPr/>
        </p:nvCxnSpPr>
        <p:spPr>
          <a:xfrm flipV="1">
            <a:off x="4439816" y="4365104"/>
            <a:ext cx="0" cy="1152128"/>
          </a:xfrm>
          <a:prstGeom prst="straightConnector1">
            <a:avLst/>
          </a:prstGeom>
          <a:ln w="317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1775520" y="5517233"/>
            <a:ext cx="81369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B</a:t>
            </a:r>
            <a:r>
              <a:rPr lang="fr-FR" dirty="0"/>
              <a:t> : Benjamin   </a:t>
            </a:r>
            <a:r>
              <a:rPr lang="fr-FR" sz="2400" b="1" dirty="0"/>
              <a:t>M</a:t>
            </a:r>
            <a:r>
              <a:rPr lang="fr-FR" dirty="0"/>
              <a:t> : Minime    </a:t>
            </a:r>
            <a:r>
              <a:rPr lang="fr-FR" sz="2400" b="1" dirty="0"/>
              <a:t>C</a:t>
            </a:r>
            <a:r>
              <a:rPr lang="fr-FR" dirty="0"/>
              <a:t> : Cadet     </a:t>
            </a:r>
            <a:r>
              <a:rPr lang="fr-FR" sz="2400" b="1" dirty="0"/>
              <a:t>J</a:t>
            </a:r>
            <a:r>
              <a:rPr lang="fr-FR" dirty="0"/>
              <a:t> : Junior      </a:t>
            </a:r>
            <a:r>
              <a:rPr lang="fr-FR" sz="2400" b="1" dirty="0"/>
              <a:t>S</a:t>
            </a:r>
            <a:r>
              <a:rPr lang="fr-FR" dirty="0"/>
              <a:t> : Sénior     </a:t>
            </a:r>
            <a:r>
              <a:rPr lang="fr-FR" sz="2400" b="1" dirty="0"/>
              <a:t>V</a:t>
            </a:r>
            <a:r>
              <a:rPr lang="fr-FR" dirty="0"/>
              <a:t> : Vétéran</a:t>
            </a:r>
          </a:p>
          <a:p>
            <a:pPr algn="ctr"/>
            <a:endParaRPr lang="fr-FR" dirty="0"/>
          </a:p>
          <a:p>
            <a:pPr algn="ctr"/>
            <a:r>
              <a:rPr lang="fr-FR" dirty="0"/>
              <a:t>Les dates de catégorisations se trouvent au bas du bordereau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3"/>
          <p:cNvSpPr txBox="1">
            <a:spLocks/>
          </p:cNvSpPr>
          <p:nvPr/>
        </p:nvSpPr>
        <p:spPr>
          <a:xfrm>
            <a:off x="2135560" y="692696"/>
            <a:ext cx="7851648" cy="85152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>
              <a:spcBef>
                <a:spcPct val="0"/>
              </a:spcBef>
              <a:defRPr/>
            </a:pPr>
            <a:r>
              <a:rPr lang="fr-FR" sz="36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Janvier/Février :  </a:t>
            </a:r>
            <a:br>
              <a:rPr lang="fr-FR" sz="36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fr-FR" sz="24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Inscriptions des différentes équipes aux compétitions</a:t>
            </a:r>
          </a:p>
        </p:txBody>
      </p:sp>
      <p:sp>
        <p:nvSpPr>
          <p:cNvPr id="5" name="Parchemin horizontal 4"/>
          <p:cNvSpPr/>
          <p:nvPr/>
        </p:nvSpPr>
        <p:spPr>
          <a:xfrm>
            <a:off x="4223792" y="1556792"/>
            <a:ext cx="3672408" cy="648072"/>
          </a:xfrm>
          <a:prstGeom prst="horizontalScroll">
            <a:avLst/>
          </a:prstGeom>
          <a:solidFill>
            <a:schemeClr val="tx1"/>
          </a:solidFill>
          <a:ln w="127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Coupe de France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664" y="3140969"/>
            <a:ext cx="5976664" cy="3462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ZoneTexte 7"/>
          <p:cNvSpPr txBox="1"/>
          <p:nvPr/>
        </p:nvSpPr>
        <p:spPr>
          <a:xfrm>
            <a:off x="1847528" y="2204865"/>
            <a:ext cx="8136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/>
              <a:t>On inscrit une équipe qui représentera le club. Pas de noms de joueurs à donner.</a:t>
            </a:r>
          </a:p>
          <a:p>
            <a:pPr algn="ctr"/>
            <a:r>
              <a:rPr lang="fr-FR" sz="1600" dirty="0"/>
              <a:t>Les 6 à 8 joueurs nécessaires sur le terrain pourront être décidés au dernier moment et changés d’un tour à l’autre. 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archemin horizontal 2"/>
          <p:cNvSpPr/>
          <p:nvPr/>
        </p:nvSpPr>
        <p:spPr>
          <a:xfrm>
            <a:off x="3719736" y="764704"/>
            <a:ext cx="4176464" cy="648072"/>
          </a:xfrm>
          <a:prstGeom prst="horizontalScroll">
            <a:avLst/>
          </a:prstGeom>
          <a:solidFill>
            <a:schemeClr val="tx1"/>
          </a:solidFill>
          <a:ln w="127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Championnats des Clubs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919536" y="1484785"/>
          <a:ext cx="8208914" cy="2432685"/>
        </p:xfrm>
        <a:graphic>
          <a:graphicData uri="http://schemas.openxmlformats.org/drawingml/2006/table">
            <a:tbl>
              <a:tblPr/>
              <a:tblGrid>
                <a:gridCol w="2155236"/>
                <a:gridCol w="2535572"/>
                <a:gridCol w="3518106"/>
              </a:tblGrid>
              <a:tr h="216024">
                <a:tc>
                  <a:txBody>
                    <a:bodyPr/>
                    <a:lstStyle/>
                    <a:p>
                      <a:pPr algn="l" fontAlgn="t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Inscriptions: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fr-FR" sz="14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fr-FR" sz="14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 gridSpan="3">
                  <a:txBody>
                    <a:bodyPr/>
                    <a:lstStyle/>
                    <a:p>
                      <a:pPr algn="l" fontAlgn="t"/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1) </a:t>
                      </a:r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Le </a:t>
                      </a:r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championnat </a:t>
                      </a:r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des </a:t>
                      </a:r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clubs  par équipe </a:t>
                      </a:r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se </a:t>
                      </a:r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fera par liste nominative de 6 joueurs minimum à </a:t>
                      </a:r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8 joueurs maximum</a:t>
                      </a:r>
                      <a:r>
                        <a:rPr lang="fr-FR" sz="1400" b="0" i="0" u="none" strike="noStrike" baseline="0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 (4 à 6 pour les féminines et les jeunes)</a:t>
                      </a:r>
                      <a:endParaRPr lang="fr-FR" sz="1400" b="0" i="0" u="none" strike="noStrike" dirty="0">
                        <a:solidFill>
                          <a:schemeClr val="tx1"/>
                        </a:solidFill>
                        <a:latin typeface="Times New Roman Bold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0500">
                <a:tc gridSpan="3">
                  <a:txBody>
                    <a:bodyPr/>
                    <a:lstStyle/>
                    <a:p>
                      <a:pPr algn="l" fontAlgn="t"/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2) </a:t>
                      </a:r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Joindre </a:t>
                      </a:r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le règlement de 20 </a:t>
                      </a:r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€</a:t>
                      </a:r>
                      <a:r>
                        <a:rPr lang="fr-FR" sz="1400" b="0" i="0" u="none" strike="noStrike" baseline="0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 par</a:t>
                      </a:r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 équipe</a:t>
                      </a:r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.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0500">
                <a:tc gridSpan="3">
                  <a:txBody>
                    <a:bodyPr/>
                    <a:lstStyle/>
                    <a:p>
                      <a:pPr algn="l" fontAlgn="t"/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3) Inscriptions à adresser au Comité du Rhône.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0500">
                <a:tc gridSpan="3">
                  <a:txBody>
                    <a:bodyPr/>
                    <a:lstStyle/>
                    <a:p>
                      <a:pPr algn="l" fontAlgn="t"/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4) La liste nominative des joueurs inscrits est </a:t>
                      </a:r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valable pour </a:t>
                      </a:r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toute l'année en cours  sans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0500">
                <a:tc gridSpan="3">
                  <a:txBody>
                    <a:bodyPr/>
                    <a:lstStyle/>
                    <a:p>
                      <a:pPr algn="l" fontAlgn="t"/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possibilité de changement ni remplacement.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0500">
                <a:tc gridSpan="3">
                  <a:txBody>
                    <a:bodyPr/>
                    <a:lstStyle/>
                    <a:p>
                      <a:pPr algn="l" fontAlgn="t"/>
                      <a:r>
                        <a:rPr lang="fr-FR" sz="1400" b="0" i="0" u="none" strike="noStrike" dirty="0">
                          <a:solidFill>
                            <a:schemeClr val="tx1"/>
                          </a:solidFill>
                          <a:latin typeface="Times New Roman Bold"/>
                        </a:rPr>
                        <a:t>5) Un club qui inscrit 2 équipes devra adresser 2 listes </a:t>
                      </a:r>
                      <a:r>
                        <a:rPr lang="fr-FR" sz="1400" b="0" i="0" u="none" strike="noStrike" dirty="0" smtClean="0">
                          <a:solidFill>
                            <a:schemeClr val="tx1"/>
                          </a:solidFill>
                          <a:latin typeface="Times New Roman Bold"/>
                        </a:rPr>
                        <a:t>nominatives.</a:t>
                      </a:r>
                    </a:p>
                    <a:p>
                      <a:pPr algn="l" fontAlgn="t"/>
                      <a:endParaRPr lang="fr-FR" sz="1400" b="0" i="0" u="none" strike="noStrike" dirty="0">
                        <a:solidFill>
                          <a:schemeClr val="tx1"/>
                        </a:solidFill>
                        <a:latin typeface="Times New Roman Bold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05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1400" b="1" i="1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                                                                                           Lors </a:t>
                      </a:r>
                      <a:r>
                        <a:rPr lang="fr-FR" sz="14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des </a:t>
                      </a:r>
                      <a:r>
                        <a:rPr lang="fr-FR" sz="1400" b="1" i="1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rencontres, </a:t>
                      </a:r>
                      <a:r>
                        <a:rPr lang="fr-FR" sz="14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la tenue homogène club est obligatoire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0500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fr-FR" sz="1400" b="1" i="1" u="none" strike="noStrike" dirty="0" smtClean="0">
                          <a:solidFill>
                            <a:schemeClr val="tx1"/>
                          </a:solidFill>
                          <a:latin typeface="Calibri"/>
                        </a:rPr>
                        <a:t>                                                                                                 sous </a:t>
                      </a:r>
                      <a:r>
                        <a:rPr lang="fr-FR" sz="1400" b="1" i="1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peine de non homologation des résultats.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19536" y="3429000"/>
            <a:ext cx="3557334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oneTexte 5"/>
          <p:cNvSpPr txBox="1"/>
          <p:nvPr/>
        </p:nvSpPr>
        <p:spPr>
          <a:xfrm>
            <a:off x="5807968" y="4005065"/>
            <a:ext cx="4536504" cy="2554545"/>
          </a:xfrm>
          <a:prstGeom prst="rect">
            <a:avLst/>
          </a:prstGeom>
          <a:noFill/>
          <a:ln w="38100">
            <a:solidFill>
              <a:schemeClr val="bg1">
                <a:lumMod val="65000"/>
                <a:lumOff val="35000"/>
              </a:schemeClr>
            </a:solidFill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254000" h="127000" prst="softRound"/>
          </a:sp3d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+mj-lt"/>
              </a:rPr>
              <a:t>Il existe 4 sortes de championnats des clubs :</a:t>
            </a:r>
          </a:p>
          <a:p>
            <a:endParaRPr lang="fr-FR" sz="800" dirty="0">
              <a:latin typeface="+mj-lt"/>
            </a:endParaRPr>
          </a:p>
          <a:p>
            <a:pPr lvl="1">
              <a:buFont typeface="Wingdings" pitchFamily="2" charset="2"/>
              <a:buChar char="Ø"/>
            </a:pPr>
            <a:r>
              <a:rPr lang="fr-FR" sz="1600" dirty="0">
                <a:solidFill>
                  <a:srgbClr val="FFFF00"/>
                </a:solidFill>
                <a:latin typeface="+mj-lt"/>
              </a:rPr>
              <a:t>  </a:t>
            </a:r>
            <a:r>
              <a:rPr lang="fr-FR" sz="1600" b="1" dirty="0">
                <a:solidFill>
                  <a:srgbClr val="FFFF00"/>
                </a:solidFill>
                <a:latin typeface="+mj-lt"/>
              </a:rPr>
              <a:t>Hommes/femmes</a:t>
            </a:r>
          </a:p>
          <a:p>
            <a:pPr lvl="1">
              <a:buFont typeface="Wingdings" pitchFamily="2" charset="2"/>
              <a:buChar char="Ø"/>
            </a:pPr>
            <a:r>
              <a:rPr lang="fr-FR" sz="1600" b="1" dirty="0">
                <a:solidFill>
                  <a:srgbClr val="FFFF00"/>
                </a:solidFill>
                <a:latin typeface="+mj-lt"/>
              </a:rPr>
              <a:t>  Féminins</a:t>
            </a:r>
          </a:p>
          <a:p>
            <a:pPr lvl="1">
              <a:buFont typeface="Wingdings" pitchFamily="2" charset="2"/>
              <a:buChar char="Ø"/>
            </a:pPr>
            <a:r>
              <a:rPr lang="fr-FR" sz="1600" b="1" dirty="0">
                <a:solidFill>
                  <a:srgbClr val="FFFF00"/>
                </a:solidFill>
                <a:latin typeface="+mj-lt"/>
              </a:rPr>
              <a:t>  Vétérans</a:t>
            </a:r>
            <a:r>
              <a:rPr lang="fr-FR" sz="1600" dirty="0">
                <a:latin typeface="+mj-lt"/>
              </a:rPr>
              <a:t> </a:t>
            </a:r>
            <a:r>
              <a:rPr lang="fr-FR" sz="1200" dirty="0">
                <a:latin typeface="+mj-lt"/>
              </a:rPr>
              <a:t>(plus connu sous le nom de coupe de la ligue) qui fonctionnera de la même façon que les autres, par poules.</a:t>
            </a:r>
          </a:p>
          <a:p>
            <a:pPr lvl="1">
              <a:buFont typeface="Wingdings" pitchFamily="2" charset="2"/>
              <a:buChar char="Ø"/>
            </a:pPr>
            <a:r>
              <a:rPr lang="fr-FR" sz="1600" dirty="0">
                <a:solidFill>
                  <a:srgbClr val="FFFF00"/>
                </a:solidFill>
                <a:latin typeface="+mj-lt"/>
              </a:rPr>
              <a:t>  </a:t>
            </a:r>
            <a:r>
              <a:rPr lang="fr-FR" sz="1600" b="1" dirty="0">
                <a:solidFill>
                  <a:srgbClr val="FFFF00"/>
                </a:solidFill>
                <a:latin typeface="+mj-lt"/>
              </a:rPr>
              <a:t>Jeunes</a:t>
            </a:r>
            <a:r>
              <a:rPr lang="fr-FR" sz="1600" dirty="0">
                <a:solidFill>
                  <a:srgbClr val="FFFF00"/>
                </a:solidFill>
                <a:latin typeface="+mj-lt"/>
              </a:rPr>
              <a:t> </a:t>
            </a:r>
            <a:r>
              <a:rPr lang="fr-FR" sz="1600" dirty="0">
                <a:latin typeface="+mj-lt"/>
              </a:rPr>
              <a:t>: </a:t>
            </a:r>
            <a:r>
              <a:rPr lang="fr-FR" sz="1200" dirty="0">
                <a:latin typeface="+mj-lt"/>
              </a:rPr>
              <a:t>Attention! Le système de jeu est différent donc se reporter au règlement spécifique  </a:t>
            </a:r>
          </a:p>
          <a:p>
            <a:pPr lvl="1"/>
            <a:endParaRPr lang="fr-FR" sz="1600" dirty="0">
              <a:latin typeface="+mj-lt"/>
            </a:endParaRPr>
          </a:p>
          <a:p>
            <a:r>
              <a:rPr lang="fr-FR" sz="1600" dirty="0">
                <a:latin typeface="+mj-lt"/>
              </a:rPr>
              <a:t>Les matchs se jouent tous à la même date fixée longtemps avant.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7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75520" y="1412776"/>
            <a:ext cx="4209588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Parchemin horizontal 2"/>
          <p:cNvSpPr/>
          <p:nvPr/>
        </p:nvSpPr>
        <p:spPr>
          <a:xfrm>
            <a:off x="2423592" y="692696"/>
            <a:ext cx="7524328" cy="648072"/>
          </a:xfrm>
          <a:prstGeom prst="horizontalScroll">
            <a:avLst/>
          </a:prstGeom>
          <a:solidFill>
            <a:schemeClr val="tx1"/>
          </a:solidFill>
          <a:ln w="1270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chemeClr val="accent1">
                    <a:lumMod val="75000"/>
                  </a:schemeClr>
                </a:solidFill>
              </a:rPr>
              <a:t>Championnats des Clubs : les feuilles de matchs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6096000" y="1484785"/>
            <a:ext cx="4320480" cy="5139869"/>
          </a:xfrm>
          <a:prstGeom prst="rect">
            <a:avLst/>
          </a:prstGeom>
          <a:noFill/>
          <a:ln w="25400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fr-FR" sz="1600" dirty="0">
                <a:latin typeface="+mj-lt"/>
              </a:rPr>
              <a:t>Le jour de la rencontre, la feuille sera remplie conjointement par les capitaine des 2 équipes.</a:t>
            </a:r>
          </a:p>
          <a:p>
            <a:pPr marL="342900" indent="-342900">
              <a:buAutoNum type="arabicPeriod"/>
            </a:pPr>
            <a:endParaRPr lang="fr-FR" sz="1600" dirty="0">
              <a:latin typeface="+mj-lt"/>
            </a:endParaRPr>
          </a:p>
          <a:p>
            <a:pPr marL="342900" indent="-342900">
              <a:buAutoNum type="arabicPeriod"/>
            </a:pPr>
            <a:r>
              <a:rPr lang="fr-FR" sz="1600" dirty="0">
                <a:latin typeface="+mj-lt"/>
              </a:rPr>
              <a:t>Attention ! Bien mettre l’intitulé exact de l’équipe. Ex.: Pusignan B </a:t>
            </a:r>
            <a:r>
              <a:rPr lang="fr-FR" sz="1200" dirty="0">
                <a:latin typeface="+mj-lt"/>
              </a:rPr>
              <a:t>(les lettres A et B sur la fiche ne sont que pour distinguer les équipes du jour)</a:t>
            </a:r>
          </a:p>
          <a:p>
            <a:pPr marL="342900" indent="-342900">
              <a:buAutoNum type="arabicPeriod"/>
            </a:pPr>
            <a:endParaRPr lang="fr-FR" sz="1200" dirty="0">
              <a:latin typeface="+mj-lt"/>
            </a:endParaRPr>
          </a:p>
          <a:p>
            <a:pPr marL="342900" indent="-342900">
              <a:buAutoNum type="arabicPeriod"/>
            </a:pPr>
            <a:r>
              <a:rPr lang="fr-FR" sz="1600" dirty="0">
                <a:latin typeface="+mj-lt"/>
              </a:rPr>
              <a:t>Bien faire correspondre les équipes côté recto et verso </a:t>
            </a:r>
            <a:r>
              <a:rPr lang="fr-FR" sz="1200" dirty="0">
                <a:latin typeface="+mj-lt"/>
              </a:rPr>
              <a:t>(Pusignan B est à gauche sur les 2 faces de la feuille)</a:t>
            </a:r>
          </a:p>
          <a:p>
            <a:pPr marL="342900" indent="-342900">
              <a:buAutoNum type="arabicPeriod"/>
            </a:pPr>
            <a:endParaRPr lang="fr-FR" sz="1200" dirty="0">
              <a:latin typeface="+mj-lt"/>
            </a:endParaRPr>
          </a:p>
          <a:p>
            <a:pPr marL="342900" indent="-342900">
              <a:buAutoNum type="arabicPeriod"/>
            </a:pPr>
            <a:r>
              <a:rPr lang="fr-FR" sz="1600" dirty="0">
                <a:latin typeface="+mj-lt"/>
              </a:rPr>
              <a:t>SCORE = points faits pendant la partie</a:t>
            </a:r>
          </a:p>
          <a:p>
            <a:pPr marL="342900" indent="-342900"/>
            <a:r>
              <a:rPr lang="fr-FR" sz="1600" dirty="0">
                <a:latin typeface="+mj-lt"/>
              </a:rPr>
              <a:t>	PTS = points rapportés pour la partie.</a:t>
            </a:r>
          </a:p>
          <a:p>
            <a:pPr marL="342900" indent="-342900"/>
            <a:r>
              <a:rPr lang="fr-FR" sz="1600" dirty="0">
                <a:latin typeface="+mj-lt"/>
              </a:rPr>
              <a:t>	</a:t>
            </a:r>
            <a:r>
              <a:rPr lang="fr-FR" sz="1600" dirty="0">
                <a:solidFill>
                  <a:schemeClr val="bg1"/>
                </a:solidFill>
                <a:latin typeface="+mj-lt"/>
              </a:rPr>
              <a:t>Tête à tête = 2 points / Doublettes = 4 points / Triplettes = 6 points</a:t>
            </a:r>
          </a:p>
          <a:p>
            <a:pPr marL="342900" indent="-342900"/>
            <a:r>
              <a:rPr lang="fr-FR" sz="1600" dirty="0">
                <a:latin typeface="+mj-lt"/>
              </a:rPr>
              <a:t>	</a:t>
            </a:r>
            <a:r>
              <a:rPr lang="fr-FR" sz="1200" i="1" dirty="0">
                <a:latin typeface="+mj-lt"/>
              </a:rPr>
              <a:t>NB : La coupe de France fonctionne exactement pareil mais les points attribués sont respectivement 2 / 3 et 5.</a:t>
            </a:r>
          </a:p>
          <a:p>
            <a:pPr marL="342900" indent="-342900"/>
            <a:endParaRPr lang="fr-FR" sz="1200" i="1" dirty="0">
              <a:latin typeface="+mj-lt"/>
            </a:endParaRPr>
          </a:p>
          <a:p>
            <a:pPr marL="342900" indent="-342900"/>
            <a:r>
              <a:rPr lang="fr-FR" sz="1600" dirty="0">
                <a:latin typeface="+mj-lt"/>
              </a:rPr>
              <a:t>5.    L’équipe recevant enverra TOUTES les feuilles des matchs se déroulant chez lui dans la journée.</a:t>
            </a:r>
          </a:p>
        </p:txBody>
      </p:sp>
      <p:sp>
        <p:nvSpPr>
          <p:cNvPr id="5" name="Rectangle 4"/>
          <p:cNvSpPr/>
          <p:nvPr/>
        </p:nvSpPr>
        <p:spPr>
          <a:xfrm>
            <a:off x="2063552" y="1772816"/>
            <a:ext cx="1224136" cy="1440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FF0000"/>
                </a:solidFill>
                <a:latin typeface="+mj-lt"/>
              </a:rPr>
              <a:t>PUSIGNAN B</a:t>
            </a:r>
          </a:p>
        </p:txBody>
      </p:sp>
      <p:sp>
        <p:nvSpPr>
          <p:cNvPr id="7" name="Rectangle 6"/>
          <p:cNvSpPr/>
          <p:nvPr/>
        </p:nvSpPr>
        <p:spPr>
          <a:xfrm>
            <a:off x="4079776" y="1772816"/>
            <a:ext cx="1296144" cy="1440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FF0000"/>
                </a:solidFill>
                <a:latin typeface="+mj-lt"/>
              </a:rPr>
              <a:t>CORBAS C</a:t>
            </a:r>
          </a:p>
        </p:txBody>
      </p:sp>
      <p:sp>
        <p:nvSpPr>
          <p:cNvPr id="8" name="Rectangle 7"/>
          <p:cNvSpPr/>
          <p:nvPr/>
        </p:nvSpPr>
        <p:spPr>
          <a:xfrm>
            <a:off x="3287688" y="2132856"/>
            <a:ext cx="360040" cy="1440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FF0000"/>
                </a:solidFill>
                <a:latin typeface="+mj-lt"/>
              </a:rPr>
              <a:t>13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87688" y="4437112"/>
            <a:ext cx="360040" cy="1440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FF0000"/>
                </a:solidFill>
                <a:latin typeface="+mj-lt"/>
              </a:rPr>
              <a:t>13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87688" y="3501008"/>
            <a:ext cx="360040" cy="1440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FF0000"/>
                </a:solidFill>
                <a:latin typeface="+mj-lt"/>
              </a:rPr>
              <a:t>11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375920" y="2132856"/>
            <a:ext cx="360040" cy="1440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FF0000"/>
                </a:solidFill>
                <a:latin typeface="+mj-lt"/>
              </a:rPr>
              <a:t>2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375920" y="3501008"/>
            <a:ext cx="360040" cy="1440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FF0000"/>
                </a:solidFill>
                <a:latin typeface="+mj-lt"/>
              </a:rPr>
              <a:t>13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75920" y="4437112"/>
            <a:ext cx="360040" cy="1440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FF0000"/>
                </a:solidFill>
                <a:latin typeface="+mj-lt"/>
              </a:rPr>
              <a:t>3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47728" y="2132856"/>
            <a:ext cx="216024" cy="14401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7030A0"/>
                </a:solidFill>
                <a:latin typeface="+mj-lt"/>
              </a:rPr>
              <a:t>2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735960" y="2132856"/>
            <a:ext cx="216024" cy="14401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7030A0"/>
                </a:solidFill>
                <a:latin typeface="+mj-lt"/>
              </a:rPr>
              <a:t>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647728" y="3501008"/>
            <a:ext cx="216024" cy="14401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7030A0"/>
                </a:solidFill>
                <a:latin typeface="+mj-lt"/>
              </a:rPr>
              <a:t>0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735960" y="3501008"/>
            <a:ext cx="216024" cy="14401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7030A0"/>
                </a:solidFill>
                <a:latin typeface="+mj-lt"/>
              </a:rPr>
              <a:t>4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647728" y="4437112"/>
            <a:ext cx="216024" cy="14401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7030A0"/>
                </a:solidFill>
                <a:latin typeface="+mj-lt"/>
              </a:rPr>
              <a:t>6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735960" y="4437112"/>
            <a:ext cx="216024" cy="14401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7030A0"/>
                </a:solidFill>
                <a:latin typeface="+mj-lt"/>
              </a:rPr>
              <a:t>0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Guide du président</Template>
  <TotalTime>3</TotalTime>
  <Words>1198</Words>
  <Application>Microsoft Office PowerPoint</Application>
  <PresentationFormat>Grand écran</PresentationFormat>
  <Paragraphs>222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Constantia</vt:lpstr>
      <vt:lpstr>Times New Roman Bold</vt:lpstr>
      <vt:lpstr>Wingdings</vt:lpstr>
      <vt:lpstr>Wingdings 2</vt:lpstr>
      <vt:lpstr>Débit</vt:lpstr>
      <vt:lpstr>Guide du président  et/ou  du secrétaire de club</vt:lpstr>
      <vt:lpstr>Cahier des charges et calendrier : </vt:lpstr>
      <vt:lpstr>Novembre :   Dépôt (avant l’AG du Comité) de la composition du bureau et des renseignements pratiques du club.</vt:lpstr>
      <vt:lpstr>Mutations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 du président  et/ou  du secrétaire de club</dc:title>
  <dc:creator>Mario Ricci</dc:creator>
  <cp:lastModifiedBy>Mario Ricci</cp:lastModifiedBy>
  <cp:revision>1</cp:revision>
  <dcterms:created xsi:type="dcterms:W3CDTF">2014-11-24T21:44:53Z</dcterms:created>
  <dcterms:modified xsi:type="dcterms:W3CDTF">2014-12-02T10:36:12Z</dcterms:modified>
</cp:coreProperties>
</file>