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9" r:id="rId3"/>
    <p:sldId id="261" r:id="rId4"/>
    <p:sldId id="310" r:id="rId5"/>
    <p:sldId id="311" r:id="rId6"/>
    <p:sldId id="312" r:id="rId7"/>
    <p:sldId id="313" r:id="rId8"/>
    <p:sldId id="314" r:id="rId9"/>
    <p:sldId id="330" r:id="rId10"/>
    <p:sldId id="331" r:id="rId11"/>
    <p:sldId id="315" r:id="rId12"/>
    <p:sldId id="306" r:id="rId13"/>
    <p:sldId id="316" r:id="rId14"/>
    <p:sldId id="324" r:id="rId15"/>
    <p:sldId id="322" r:id="rId16"/>
    <p:sldId id="323" r:id="rId17"/>
    <p:sldId id="321" r:id="rId18"/>
    <p:sldId id="282" r:id="rId19"/>
    <p:sldId id="325" r:id="rId20"/>
    <p:sldId id="291" r:id="rId21"/>
    <p:sldId id="293" r:id="rId22"/>
    <p:sldId id="294" r:id="rId23"/>
    <p:sldId id="320" r:id="rId24"/>
    <p:sldId id="295" r:id="rId25"/>
    <p:sldId id="296" r:id="rId26"/>
    <p:sldId id="297" r:id="rId27"/>
    <p:sldId id="298" r:id="rId28"/>
    <p:sldId id="299" r:id="rId29"/>
    <p:sldId id="307" r:id="rId30"/>
    <p:sldId id="301" r:id="rId31"/>
    <p:sldId id="300" r:id="rId32"/>
    <p:sldId id="303" r:id="rId33"/>
    <p:sldId id="302" r:id="rId34"/>
    <p:sldId id="308" r:id="rId35"/>
    <p:sldId id="326" r:id="rId36"/>
    <p:sldId id="327" r:id="rId37"/>
    <p:sldId id="328" r:id="rId38"/>
    <p:sldId id="329"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mite ffpjp" initials="cf" lastIdx="2" clrIdx="0">
    <p:extLst>
      <p:ext uri="{19B8F6BF-5375-455C-9EA6-DF929625EA0E}">
        <p15:presenceInfo xmlns:p15="http://schemas.microsoft.com/office/powerpoint/2012/main" userId="0a0b41a09b1a82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8" d="100"/>
          <a:sy n="98" d="100"/>
        </p:scale>
        <p:origin x="11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581229-C085-A1CB-1769-451A68CAA04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49F1526-687A-854E-F833-079F7CCD3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D759E40-091C-B414-1EA2-E7238CCAE778}"/>
              </a:ext>
            </a:extLst>
          </p:cNvPr>
          <p:cNvSpPr>
            <a:spLocks noGrp="1"/>
          </p:cNvSpPr>
          <p:nvPr>
            <p:ph type="dt" sz="half" idx="10"/>
          </p:nvPr>
        </p:nvSpPr>
        <p:spPr/>
        <p:txBody>
          <a:bodyPr/>
          <a:lstStyle/>
          <a:p>
            <a:fld id="{C061991A-BAE1-4A15-9521-19E429590E01}" type="datetimeFigureOut">
              <a:rPr lang="fr-FR" smtClean="0"/>
              <a:t>02/02/2024</a:t>
            </a:fld>
            <a:endParaRPr lang="fr-FR"/>
          </a:p>
        </p:txBody>
      </p:sp>
      <p:sp>
        <p:nvSpPr>
          <p:cNvPr id="5" name="Espace réservé du pied de page 4">
            <a:extLst>
              <a:ext uri="{FF2B5EF4-FFF2-40B4-BE49-F238E27FC236}">
                <a16:creationId xmlns:a16="http://schemas.microsoft.com/office/drawing/2014/main" id="{E42C455F-39FE-F3DA-B2B5-A2A970E3B88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95449E-16DC-A9CB-54C4-71941D3EF6F1}"/>
              </a:ext>
            </a:extLst>
          </p:cNvPr>
          <p:cNvSpPr>
            <a:spLocks noGrp="1"/>
          </p:cNvSpPr>
          <p:nvPr>
            <p:ph type="sldNum" sz="quarter" idx="12"/>
          </p:nvPr>
        </p:nvSpPr>
        <p:spPr/>
        <p:txBody>
          <a:bodyPr/>
          <a:lstStyle/>
          <a:p>
            <a:fld id="{747714DD-08BC-41EE-A3ED-6B29BDAE3F62}" type="slidenum">
              <a:rPr lang="fr-FR" smtClean="0"/>
              <a:t>‹N°›</a:t>
            </a:fld>
            <a:endParaRPr lang="fr-FR"/>
          </a:p>
        </p:txBody>
      </p:sp>
    </p:spTree>
    <p:extLst>
      <p:ext uri="{BB962C8B-B14F-4D97-AF65-F5344CB8AC3E}">
        <p14:creationId xmlns:p14="http://schemas.microsoft.com/office/powerpoint/2010/main" val="3140000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5987CF-F645-350D-4904-6A8577EF523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EC97FAF-F0ED-464E-30ED-9BF214BEA4A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15ACE53-3A09-BD6B-3B3C-53023A36E91B}"/>
              </a:ext>
            </a:extLst>
          </p:cNvPr>
          <p:cNvSpPr>
            <a:spLocks noGrp="1"/>
          </p:cNvSpPr>
          <p:nvPr>
            <p:ph type="dt" sz="half" idx="10"/>
          </p:nvPr>
        </p:nvSpPr>
        <p:spPr/>
        <p:txBody>
          <a:bodyPr/>
          <a:lstStyle/>
          <a:p>
            <a:fld id="{C061991A-BAE1-4A15-9521-19E429590E01}" type="datetimeFigureOut">
              <a:rPr lang="fr-FR" smtClean="0"/>
              <a:t>02/02/2024</a:t>
            </a:fld>
            <a:endParaRPr lang="fr-FR"/>
          </a:p>
        </p:txBody>
      </p:sp>
      <p:sp>
        <p:nvSpPr>
          <p:cNvPr id="5" name="Espace réservé du pied de page 4">
            <a:extLst>
              <a:ext uri="{FF2B5EF4-FFF2-40B4-BE49-F238E27FC236}">
                <a16:creationId xmlns:a16="http://schemas.microsoft.com/office/drawing/2014/main" id="{15E8A84E-9881-0ECC-8582-580CD2DF68D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729AAAF-324D-DC9D-49F7-82CED1867E83}"/>
              </a:ext>
            </a:extLst>
          </p:cNvPr>
          <p:cNvSpPr>
            <a:spLocks noGrp="1"/>
          </p:cNvSpPr>
          <p:nvPr>
            <p:ph type="sldNum" sz="quarter" idx="12"/>
          </p:nvPr>
        </p:nvSpPr>
        <p:spPr/>
        <p:txBody>
          <a:bodyPr/>
          <a:lstStyle/>
          <a:p>
            <a:fld id="{747714DD-08BC-41EE-A3ED-6B29BDAE3F62}" type="slidenum">
              <a:rPr lang="fr-FR" smtClean="0"/>
              <a:t>‹N°›</a:t>
            </a:fld>
            <a:endParaRPr lang="fr-FR"/>
          </a:p>
        </p:txBody>
      </p:sp>
    </p:spTree>
    <p:extLst>
      <p:ext uri="{BB962C8B-B14F-4D97-AF65-F5344CB8AC3E}">
        <p14:creationId xmlns:p14="http://schemas.microsoft.com/office/powerpoint/2010/main" val="1297347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AC52E00-A3FF-E05D-8588-59697C624BE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6878ED4-C28A-569C-85A4-3E8E8194B1D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EF27E5C-3258-DDA8-A935-C880945B869A}"/>
              </a:ext>
            </a:extLst>
          </p:cNvPr>
          <p:cNvSpPr>
            <a:spLocks noGrp="1"/>
          </p:cNvSpPr>
          <p:nvPr>
            <p:ph type="dt" sz="half" idx="10"/>
          </p:nvPr>
        </p:nvSpPr>
        <p:spPr/>
        <p:txBody>
          <a:bodyPr/>
          <a:lstStyle/>
          <a:p>
            <a:fld id="{C061991A-BAE1-4A15-9521-19E429590E01}" type="datetimeFigureOut">
              <a:rPr lang="fr-FR" smtClean="0"/>
              <a:t>02/02/2024</a:t>
            </a:fld>
            <a:endParaRPr lang="fr-FR"/>
          </a:p>
        </p:txBody>
      </p:sp>
      <p:sp>
        <p:nvSpPr>
          <p:cNvPr id="5" name="Espace réservé du pied de page 4">
            <a:extLst>
              <a:ext uri="{FF2B5EF4-FFF2-40B4-BE49-F238E27FC236}">
                <a16:creationId xmlns:a16="http://schemas.microsoft.com/office/drawing/2014/main" id="{C8383D0A-2256-D23F-4714-35B94438A39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4DD8173-6862-2D7F-C5C5-242763A57B39}"/>
              </a:ext>
            </a:extLst>
          </p:cNvPr>
          <p:cNvSpPr>
            <a:spLocks noGrp="1"/>
          </p:cNvSpPr>
          <p:nvPr>
            <p:ph type="sldNum" sz="quarter" idx="12"/>
          </p:nvPr>
        </p:nvSpPr>
        <p:spPr/>
        <p:txBody>
          <a:bodyPr/>
          <a:lstStyle/>
          <a:p>
            <a:fld id="{747714DD-08BC-41EE-A3ED-6B29BDAE3F62}" type="slidenum">
              <a:rPr lang="fr-FR" smtClean="0"/>
              <a:t>‹N°›</a:t>
            </a:fld>
            <a:endParaRPr lang="fr-FR"/>
          </a:p>
        </p:txBody>
      </p:sp>
    </p:spTree>
    <p:extLst>
      <p:ext uri="{BB962C8B-B14F-4D97-AF65-F5344CB8AC3E}">
        <p14:creationId xmlns:p14="http://schemas.microsoft.com/office/powerpoint/2010/main" val="1232242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F4E83A-7EC8-27A1-6DD4-F90651F489C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E45B0B1-3AF6-7194-C0B8-7ABDF4E6D93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6EA8135-8C7D-8B5D-A8F8-C1E223D8C98C}"/>
              </a:ext>
            </a:extLst>
          </p:cNvPr>
          <p:cNvSpPr>
            <a:spLocks noGrp="1"/>
          </p:cNvSpPr>
          <p:nvPr>
            <p:ph type="dt" sz="half" idx="10"/>
          </p:nvPr>
        </p:nvSpPr>
        <p:spPr/>
        <p:txBody>
          <a:bodyPr/>
          <a:lstStyle/>
          <a:p>
            <a:fld id="{C061991A-BAE1-4A15-9521-19E429590E01}" type="datetimeFigureOut">
              <a:rPr lang="fr-FR" smtClean="0"/>
              <a:t>02/02/2024</a:t>
            </a:fld>
            <a:endParaRPr lang="fr-FR"/>
          </a:p>
        </p:txBody>
      </p:sp>
      <p:sp>
        <p:nvSpPr>
          <p:cNvPr id="5" name="Espace réservé du pied de page 4">
            <a:extLst>
              <a:ext uri="{FF2B5EF4-FFF2-40B4-BE49-F238E27FC236}">
                <a16:creationId xmlns:a16="http://schemas.microsoft.com/office/drawing/2014/main" id="{A7673C59-CEC9-30E9-BAFD-8D2C539DFCB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7C5D5F6-F3CB-E81E-03D0-E5842BAC1444}"/>
              </a:ext>
            </a:extLst>
          </p:cNvPr>
          <p:cNvSpPr>
            <a:spLocks noGrp="1"/>
          </p:cNvSpPr>
          <p:nvPr>
            <p:ph type="sldNum" sz="quarter" idx="12"/>
          </p:nvPr>
        </p:nvSpPr>
        <p:spPr/>
        <p:txBody>
          <a:bodyPr/>
          <a:lstStyle/>
          <a:p>
            <a:fld id="{747714DD-08BC-41EE-A3ED-6B29BDAE3F62}" type="slidenum">
              <a:rPr lang="fr-FR" smtClean="0"/>
              <a:t>‹N°›</a:t>
            </a:fld>
            <a:endParaRPr lang="fr-FR"/>
          </a:p>
        </p:txBody>
      </p:sp>
    </p:spTree>
    <p:extLst>
      <p:ext uri="{BB962C8B-B14F-4D97-AF65-F5344CB8AC3E}">
        <p14:creationId xmlns:p14="http://schemas.microsoft.com/office/powerpoint/2010/main" val="1969859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7B62B3-7D55-52E3-10EC-267F38C450E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2588BB0-7EF3-F84B-F42C-C2D0051823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6FC1EA8-63D9-AF91-151D-CB2B7B622588}"/>
              </a:ext>
            </a:extLst>
          </p:cNvPr>
          <p:cNvSpPr>
            <a:spLocks noGrp="1"/>
          </p:cNvSpPr>
          <p:nvPr>
            <p:ph type="dt" sz="half" idx="10"/>
          </p:nvPr>
        </p:nvSpPr>
        <p:spPr/>
        <p:txBody>
          <a:bodyPr/>
          <a:lstStyle/>
          <a:p>
            <a:fld id="{C061991A-BAE1-4A15-9521-19E429590E01}" type="datetimeFigureOut">
              <a:rPr lang="fr-FR" smtClean="0"/>
              <a:t>02/02/2024</a:t>
            </a:fld>
            <a:endParaRPr lang="fr-FR"/>
          </a:p>
        </p:txBody>
      </p:sp>
      <p:sp>
        <p:nvSpPr>
          <p:cNvPr id="5" name="Espace réservé du pied de page 4">
            <a:extLst>
              <a:ext uri="{FF2B5EF4-FFF2-40B4-BE49-F238E27FC236}">
                <a16:creationId xmlns:a16="http://schemas.microsoft.com/office/drawing/2014/main" id="{E73F5FFF-787C-9EB2-5111-34E16117799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FB4BB25-AA2C-233D-4AE3-1874A1E6665E}"/>
              </a:ext>
            </a:extLst>
          </p:cNvPr>
          <p:cNvSpPr>
            <a:spLocks noGrp="1"/>
          </p:cNvSpPr>
          <p:nvPr>
            <p:ph type="sldNum" sz="quarter" idx="12"/>
          </p:nvPr>
        </p:nvSpPr>
        <p:spPr/>
        <p:txBody>
          <a:bodyPr/>
          <a:lstStyle/>
          <a:p>
            <a:fld id="{747714DD-08BC-41EE-A3ED-6B29BDAE3F62}" type="slidenum">
              <a:rPr lang="fr-FR" smtClean="0"/>
              <a:t>‹N°›</a:t>
            </a:fld>
            <a:endParaRPr lang="fr-FR"/>
          </a:p>
        </p:txBody>
      </p:sp>
    </p:spTree>
    <p:extLst>
      <p:ext uri="{BB962C8B-B14F-4D97-AF65-F5344CB8AC3E}">
        <p14:creationId xmlns:p14="http://schemas.microsoft.com/office/powerpoint/2010/main" val="3242689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66264F-4AA3-B55C-0891-9AF395CEBE7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77A7871-76D4-C415-1620-81A47BEFDEC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7EC6F3B-CD15-DC63-AA05-F69FE5FDC08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341B91A-7474-93D4-8EE5-988B25B583ED}"/>
              </a:ext>
            </a:extLst>
          </p:cNvPr>
          <p:cNvSpPr>
            <a:spLocks noGrp="1"/>
          </p:cNvSpPr>
          <p:nvPr>
            <p:ph type="dt" sz="half" idx="10"/>
          </p:nvPr>
        </p:nvSpPr>
        <p:spPr/>
        <p:txBody>
          <a:bodyPr/>
          <a:lstStyle/>
          <a:p>
            <a:fld id="{C061991A-BAE1-4A15-9521-19E429590E01}" type="datetimeFigureOut">
              <a:rPr lang="fr-FR" smtClean="0"/>
              <a:t>02/02/2024</a:t>
            </a:fld>
            <a:endParaRPr lang="fr-FR"/>
          </a:p>
        </p:txBody>
      </p:sp>
      <p:sp>
        <p:nvSpPr>
          <p:cNvPr id="6" name="Espace réservé du pied de page 5">
            <a:extLst>
              <a:ext uri="{FF2B5EF4-FFF2-40B4-BE49-F238E27FC236}">
                <a16:creationId xmlns:a16="http://schemas.microsoft.com/office/drawing/2014/main" id="{89779CAD-E09A-D20A-EBBF-18886A48BC7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DB4B9A1-2C10-50A7-4FB4-A43E72B71363}"/>
              </a:ext>
            </a:extLst>
          </p:cNvPr>
          <p:cNvSpPr>
            <a:spLocks noGrp="1"/>
          </p:cNvSpPr>
          <p:nvPr>
            <p:ph type="sldNum" sz="quarter" idx="12"/>
          </p:nvPr>
        </p:nvSpPr>
        <p:spPr/>
        <p:txBody>
          <a:bodyPr/>
          <a:lstStyle/>
          <a:p>
            <a:fld id="{747714DD-08BC-41EE-A3ED-6B29BDAE3F62}" type="slidenum">
              <a:rPr lang="fr-FR" smtClean="0"/>
              <a:t>‹N°›</a:t>
            </a:fld>
            <a:endParaRPr lang="fr-FR"/>
          </a:p>
        </p:txBody>
      </p:sp>
    </p:spTree>
    <p:extLst>
      <p:ext uri="{BB962C8B-B14F-4D97-AF65-F5344CB8AC3E}">
        <p14:creationId xmlns:p14="http://schemas.microsoft.com/office/powerpoint/2010/main" val="3576189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95404F-8370-4DD3-90DC-9B705401530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4C5D293-B5A0-B144-0CF9-9B75DC6B01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C13FB71-F5E9-7558-56C7-7544526DCC0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49EBE91-5883-E1C5-5790-479D0B454D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5034DE7-822C-25E7-7804-5C79162E2A7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590F8E2-2362-ABB6-8983-04F5B712D845}"/>
              </a:ext>
            </a:extLst>
          </p:cNvPr>
          <p:cNvSpPr>
            <a:spLocks noGrp="1"/>
          </p:cNvSpPr>
          <p:nvPr>
            <p:ph type="dt" sz="half" idx="10"/>
          </p:nvPr>
        </p:nvSpPr>
        <p:spPr/>
        <p:txBody>
          <a:bodyPr/>
          <a:lstStyle/>
          <a:p>
            <a:fld id="{C061991A-BAE1-4A15-9521-19E429590E01}" type="datetimeFigureOut">
              <a:rPr lang="fr-FR" smtClean="0"/>
              <a:t>02/02/2024</a:t>
            </a:fld>
            <a:endParaRPr lang="fr-FR"/>
          </a:p>
        </p:txBody>
      </p:sp>
      <p:sp>
        <p:nvSpPr>
          <p:cNvPr id="8" name="Espace réservé du pied de page 7">
            <a:extLst>
              <a:ext uri="{FF2B5EF4-FFF2-40B4-BE49-F238E27FC236}">
                <a16:creationId xmlns:a16="http://schemas.microsoft.com/office/drawing/2014/main" id="{6926F7BC-C275-1288-A9FE-7E221AE2227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C8DB821-4A53-D5C8-6C52-4CDC92AE1F23}"/>
              </a:ext>
            </a:extLst>
          </p:cNvPr>
          <p:cNvSpPr>
            <a:spLocks noGrp="1"/>
          </p:cNvSpPr>
          <p:nvPr>
            <p:ph type="sldNum" sz="quarter" idx="12"/>
          </p:nvPr>
        </p:nvSpPr>
        <p:spPr/>
        <p:txBody>
          <a:bodyPr/>
          <a:lstStyle/>
          <a:p>
            <a:fld id="{747714DD-08BC-41EE-A3ED-6B29BDAE3F62}" type="slidenum">
              <a:rPr lang="fr-FR" smtClean="0"/>
              <a:t>‹N°›</a:t>
            </a:fld>
            <a:endParaRPr lang="fr-FR"/>
          </a:p>
        </p:txBody>
      </p:sp>
    </p:spTree>
    <p:extLst>
      <p:ext uri="{BB962C8B-B14F-4D97-AF65-F5344CB8AC3E}">
        <p14:creationId xmlns:p14="http://schemas.microsoft.com/office/powerpoint/2010/main" val="1404479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98FDB1-7A7F-8149-18AF-FB7201539F3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DD07C58-35F0-C05A-8A49-3DF41C4E18B4}"/>
              </a:ext>
            </a:extLst>
          </p:cNvPr>
          <p:cNvSpPr>
            <a:spLocks noGrp="1"/>
          </p:cNvSpPr>
          <p:nvPr>
            <p:ph type="dt" sz="half" idx="10"/>
          </p:nvPr>
        </p:nvSpPr>
        <p:spPr/>
        <p:txBody>
          <a:bodyPr/>
          <a:lstStyle/>
          <a:p>
            <a:fld id="{C061991A-BAE1-4A15-9521-19E429590E01}" type="datetimeFigureOut">
              <a:rPr lang="fr-FR" smtClean="0"/>
              <a:t>02/02/2024</a:t>
            </a:fld>
            <a:endParaRPr lang="fr-FR"/>
          </a:p>
        </p:txBody>
      </p:sp>
      <p:sp>
        <p:nvSpPr>
          <p:cNvPr id="4" name="Espace réservé du pied de page 3">
            <a:extLst>
              <a:ext uri="{FF2B5EF4-FFF2-40B4-BE49-F238E27FC236}">
                <a16:creationId xmlns:a16="http://schemas.microsoft.com/office/drawing/2014/main" id="{9DF50504-5F44-ADF7-AE3B-4118050D284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00499D3-49D0-50B4-38B6-18222F73D0CD}"/>
              </a:ext>
            </a:extLst>
          </p:cNvPr>
          <p:cNvSpPr>
            <a:spLocks noGrp="1"/>
          </p:cNvSpPr>
          <p:nvPr>
            <p:ph type="sldNum" sz="quarter" idx="12"/>
          </p:nvPr>
        </p:nvSpPr>
        <p:spPr/>
        <p:txBody>
          <a:bodyPr/>
          <a:lstStyle/>
          <a:p>
            <a:fld id="{747714DD-08BC-41EE-A3ED-6B29BDAE3F62}" type="slidenum">
              <a:rPr lang="fr-FR" smtClean="0"/>
              <a:t>‹N°›</a:t>
            </a:fld>
            <a:endParaRPr lang="fr-FR"/>
          </a:p>
        </p:txBody>
      </p:sp>
    </p:spTree>
    <p:extLst>
      <p:ext uri="{BB962C8B-B14F-4D97-AF65-F5344CB8AC3E}">
        <p14:creationId xmlns:p14="http://schemas.microsoft.com/office/powerpoint/2010/main" val="820883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A7186F0-31D1-14F1-CED9-0809FE2295CD}"/>
              </a:ext>
            </a:extLst>
          </p:cNvPr>
          <p:cNvSpPr>
            <a:spLocks noGrp="1"/>
          </p:cNvSpPr>
          <p:nvPr>
            <p:ph type="dt" sz="half" idx="10"/>
          </p:nvPr>
        </p:nvSpPr>
        <p:spPr/>
        <p:txBody>
          <a:bodyPr/>
          <a:lstStyle/>
          <a:p>
            <a:fld id="{C061991A-BAE1-4A15-9521-19E429590E01}" type="datetimeFigureOut">
              <a:rPr lang="fr-FR" smtClean="0"/>
              <a:t>02/02/2024</a:t>
            </a:fld>
            <a:endParaRPr lang="fr-FR"/>
          </a:p>
        </p:txBody>
      </p:sp>
      <p:sp>
        <p:nvSpPr>
          <p:cNvPr id="3" name="Espace réservé du pied de page 2">
            <a:extLst>
              <a:ext uri="{FF2B5EF4-FFF2-40B4-BE49-F238E27FC236}">
                <a16:creationId xmlns:a16="http://schemas.microsoft.com/office/drawing/2014/main" id="{84B60F44-2BA2-2D0E-D21F-CFCF8575523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0E4BB49-3F9A-A72F-C946-DAE017A594BB}"/>
              </a:ext>
            </a:extLst>
          </p:cNvPr>
          <p:cNvSpPr>
            <a:spLocks noGrp="1"/>
          </p:cNvSpPr>
          <p:nvPr>
            <p:ph type="sldNum" sz="quarter" idx="12"/>
          </p:nvPr>
        </p:nvSpPr>
        <p:spPr/>
        <p:txBody>
          <a:bodyPr/>
          <a:lstStyle/>
          <a:p>
            <a:fld id="{747714DD-08BC-41EE-A3ED-6B29BDAE3F62}" type="slidenum">
              <a:rPr lang="fr-FR" smtClean="0"/>
              <a:t>‹N°›</a:t>
            </a:fld>
            <a:endParaRPr lang="fr-FR"/>
          </a:p>
        </p:txBody>
      </p:sp>
    </p:spTree>
    <p:extLst>
      <p:ext uri="{BB962C8B-B14F-4D97-AF65-F5344CB8AC3E}">
        <p14:creationId xmlns:p14="http://schemas.microsoft.com/office/powerpoint/2010/main" val="2130259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AF11DB-C266-B207-E7DF-0571E5EB10C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7B18599-B5D5-F5AF-4C0E-A7E9C9DDCD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E639498-75DE-0281-A25C-4AEBD84B3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1E4B65B-FD14-AF9B-7DAC-209E3D6F2B49}"/>
              </a:ext>
            </a:extLst>
          </p:cNvPr>
          <p:cNvSpPr>
            <a:spLocks noGrp="1"/>
          </p:cNvSpPr>
          <p:nvPr>
            <p:ph type="dt" sz="half" idx="10"/>
          </p:nvPr>
        </p:nvSpPr>
        <p:spPr/>
        <p:txBody>
          <a:bodyPr/>
          <a:lstStyle/>
          <a:p>
            <a:fld id="{C061991A-BAE1-4A15-9521-19E429590E01}" type="datetimeFigureOut">
              <a:rPr lang="fr-FR" smtClean="0"/>
              <a:t>02/02/2024</a:t>
            </a:fld>
            <a:endParaRPr lang="fr-FR"/>
          </a:p>
        </p:txBody>
      </p:sp>
      <p:sp>
        <p:nvSpPr>
          <p:cNvPr id="6" name="Espace réservé du pied de page 5">
            <a:extLst>
              <a:ext uri="{FF2B5EF4-FFF2-40B4-BE49-F238E27FC236}">
                <a16:creationId xmlns:a16="http://schemas.microsoft.com/office/drawing/2014/main" id="{3E4CE092-593B-62C3-3A2E-FC5D9AD7261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0EAD8CC-6034-1FE6-1108-1FE22844021D}"/>
              </a:ext>
            </a:extLst>
          </p:cNvPr>
          <p:cNvSpPr>
            <a:spLocks noGrp="1"/>
          </p:cNvSpPr>
          <p:nvPr>
            <p:ph type="sldNum" sz="quarter" idx="12"/>
          </p:nvPr>
        </p:nvSpPr>
        <p:spPr/>
        <p:txBody>
          <a:bodyPr/>
          <a:lstStyle/>
          <a:p>
            <a:fld id="{747714DD-08BC-41EE-A3ED-6B29BDAE3F62}" type="slidenum">
              <a:rPr lang="fr-FR" smtClean="0"/>
              <a:t>‹N°›</a:t>
            </a:fld>
            <a:endParaRPr lang="fr-FR"/>
          </a:p>
        </p:txBody>
      </p:sp>
    </p:spTree>
    <p:extLst>
      <p:ext uri="{BB962C8B-B14F-4D97-AF65-F5344CB8AC3E}">
        <p14:creationId xmlns:p14="http://schemas.microsoft.com/office/powerpoint/2010/main" val="4077768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1963AD-67CB-81EC-F666-41828A944D2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15B3BBA-6A3D-1364-B5D6-DCD08B8E0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9DFB86B-2F7A-5EFF-00AB-581C7B196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E2405DB-1921-CACA-52CC-BEE7A32645BE}"/>
              </a:ext>
            </a:extLst>
          </p:cNvPr>
          <p:cNvSpPr>
            <a:spLocks noGrp="1"/>
          </p:cNvSpPr>
          <p:nvPr>
            <p:ph type="dt" sz="half" idx="10"/>
          </p:nvPr>
        </p:nvSpPr>
        <p:spPr/>
        <p:txBody>
          <a:bodyPr/>
          <a:lstStyle/>
          <a:p>
            <a:fld id="{C061991A-BAE1-4A15-9521-19E429590E01}" type="datetimeFigureOut">
              <a:rPr lang="fr-FR" smtClean="0"/>
              <a:t>02/02/2024</a:t>
            </a:fld>
            <a:endParaRPr lang="fr-FR"/>
          </a:p>
        </p:txBody>
      </p:sp>
      <p:sp>
        <p:nvSpPr>
          <p:cNvPr id="6" name="Espace réservé du pied de page 5">
            <a:extLst>
              <a:ext uri="{FF2B5EF4-FFF2-40B4-BE49-F238E27FC236}">
                <a16:creationId xmlns:a16="http://schemas.microsoft.com/office/drawing/2014/main" id="{3459AF07-E375-5D7B-EECD-79FA8599E52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EB1E533-46FA-AA4C-26AA-FD7D5A89AEC6}"/>
              </a:ext>
            </a:extLst>
          </p:cNvPr>
          <p:cNvSpPr>
            <a:spLocks noGrp="1"/>
          </p:cNvSpPr>
          <p:nvPr>
            <p:ph type="sldNum" sz="quarter" idx="12"/>
          </p:nvPr>
        </p:nvSpPr>
        <p:spPr/>
        <p:txBody>
          <a:bodyPr/>
          <a:lstStyle/>
          <a:p>
            <a:fld id="{747714DD-08BC-41EE-A3ED-6B29BDAE3F62}" type="slidenum">
              <a:rPr lang="fr-FR" smtClean="0"/>
              <a:t>‹N°›</a:t>
            </a:fld>
            <a:endParaRPr lang="fr-FR"/>
          </a:p>
        </p:txBody>
      </p:sp>
    </p:spTree>
    <p:extLst>
      <p:ext uri="{BB962C8B-B14F-4D97-AF65-F5344CB8AC3E}">
        <p14:creationId xmlns:p14="http://schemas.microsoft.com/office/powerpoint/2010/main" val="566338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B35B7C7-2FD2-39A5-9D46-232FBF56B6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74A3158-6CAB-B37D-315E-02ACB4666A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CD990F-3308-59D4-C0E4-9141B3CDE0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1991A-BAE1-4A15-9521-19E429590E01}" type="datetimeFigureOut">
              <a:rPr lang="fr-FR" smtClean="0"/>
              <a:t>02/02/2024</a:t>
            </a:fld>
            <a:endParaRPr lang="fr-FR"/>
          </a:p>
        </p:txBody>
      </p:sp>
      <p:sp>
        <p:nvSpPr>
          <p:cNvPr id="5" name="Espace réservé du pied de page 4">
            <a:extLst>
              <a:ext uri="{FF2B5EF4-FFF2-40B4-BE49-F238E27FC236}">
                <a16:creationId xmlns:a16="http://schemas.microsoft.com/office/drawing/2014/main" id="{35A2F540-91ED-F7E1-5EB3-3A9CF71758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F615618-35E5-C442-66E8-1BE3710684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714DD-08BC-41EE-A3ED-6B29BDAE3F62}" type="slidenum">
              <a:rPr lang="fr-FR" smtClean="0"/>
              <a:t>‹N°›</a:t>
            </a:fld>
            <a:endParaRPr lang="fr-FR"/>
          </a:p>
        </p:txBody>
      </p:sp>
    </p:spTree>
    <p:extLst>
      <p:ext uri="{BB962C8B-B14F-4D97-AF65-F5344CB8AC3E}">
        <p14:creationId xmlns:p14="http://schemas.microsoft.com/office/powerpoint/2010/main" val="3481347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blogpetanque.com/petanquecd78" TargetMode="External"/><Relationship Id="rId2" Type="http://schemas.openxmlformats.org/officeDocument/2006/relationships/hyperlink" Target="mailto:yvelines.ffpjp@wanadoo.fr" TargetMode="Externa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jpe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mailto:yvelines.ffpjp@wanadoo.fr" TargetMode="External"/><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hyperlink" Target="http://www.blogpetanque.com/petanquecd78"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ffpjp-gestion-concours.com/" TargetMode="Externa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0571A3-F38A-352A-7C4A-8D240133B864}"/>
              </a:ext>
            </a:extLst>
          </p:cNvPr>
          <p:cNvSpPr>
            <a:spLocks noGrp="1"/>
          </p:cNvSpPr>
          <p:nvPr>
            <p:ph type="ctrTitle"/>
          </p:nvPr>
        </p:nvSpPr>
        <p:spPr>
          <a:xfrm>
            <a:off x="2898899" y="1627821"/>
            <a:ext cx="6142074" cy="3794784"/>
          </a:xfrm>
        </p:spPr>
        <p:txBody>
          <a:bodyPr>
            <a:noAutofit/>
          </a:bodyPr>
          <a:lstStyle/>
          <a:p>
            <a:pPr marL="0" marR="0" lvl="0" indent="0" defTabSz="914400" rtl="0" eaLnBrk="0" fontAlgn="base" latinLnBrk="0" hangingPunct="0">
              <a:lnSpc>
                <a:spcPct val="100000"/>
              </a:lnSpc>
              <a:spcBef>
                <a:spcPct val="0"/>
              </a:spcBef>
              <a:spcAft>
                <a:spcPct val="0"/>
              </a:spcAft>
              <a:tabLst/>
            </a:pPr>
            <a:r>
              <a:rPr kumimoji="0" lang="fr-FR" altLang="fr-FR" sz="20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F</a:t>
            </a:r>
            <a:r>
              <a:rPr kumimoji="0" lang="fr-FR" altLang="fr-F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EDERATION </a:t>
            </a:r>
            <a:r>
              <a:rPr kumimoji="0" lang="fr-FR" altLang="fr-FR" sz="20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F</a:t>
            </a:r>
            <a:r>
              <a:rPr kumimoji="0" lang="fr-FR" altLang="fr-F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RANCAISE DE </a:t>
            </a:r>
            <a:r>
              <a:rPr kumimoji="0" lang="fr-FR" altLang="fr-FR"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P</a:t>
            </a:r>
            <a:r>
              <a:rPr kumimoji="0" lang="fr-FR" altLang="fr-F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ETANQUE ET </a:t>
            </a:r>
            <a:r>
              <a:rPr kumimoji="0" lang="fr-FR" altLang="fr-FR" sz="20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J</a:t>
            </a:r>
            <a:r>
              <a:rPr kumimoji="0" lang="fr-FR" altLang="fr-F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EU </a:t>
            </a:r>
            <a:r>
              <a:rPr kumimoji="0" lang="fr-FR" altLang="fr-FR" sz="20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P</a:t>
            </a:r>
            <a:r>
              <a:rPr kumimoji="0" lang="fr-FR" altLang="fr-F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ROVENCAL</a:t>
            </a:r>
            <a:br>
              <a:rPr kumimoji="0" lang="fr-FR" altLang="fr-F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fr-FR" altLang="fr-FR"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AGREEE PAR LE MINISTERE DE L’EDUCATION NATIONAL (SECRETARIAT D’ETAT A LA JEUNESSE ET AUX SPORTS)</a:t>
            </a:r>
            <a:br>
              <a:rPr kumimoji="0" lang="fr-FR" altLang="fr-F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fr-FR" altLang="fr-F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COMITE REGIONAL DE L’ILE–DE-FRANCE</a:t>
            </a:r>
            <a:br>
              <a:rPr kumimoji="0" lang="fr-FR" altLang="fr-F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fr-FR" altLang="fr-FR" sz="20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t>COMITE DEPARTEMENTAL DES YVELINES</a:t>
            </a:r>
            <a:br>
              <a:rPr kumimoji="0" lang="fr-FR" altLang="fr-FR" sz="2000" b="1" i="0" u="none" strike="noStrike" cap="none" normalizeH="0" baseline="0" dirty="0">
                <a:ln>
                  <a:noFill/>
                </a:ln>
                <a:solidFill>
                  <a:srgbClr val="0000FF"/>
                </a:solidFill>
                <a:effectLst/>
                <a:latin typeface="Arial" panose="020B0604020202020204" pitchFamily="34" charset="0"/>
                <a:cs typeface="Arial" panose="020B0604020202020204" pitchFamily="34" charset="0"/>
              </a:rPr>
            </a:br>
            <a:r>
              <a:rPr kumimoji="0" lang="fr-FR" altLang="fr-FR"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173, rue Paul - Doumer – 78510 TRIEL-SUR-SEINE</a:t>
            </a:r>
            <a:br>
              <a:rPr kumimoji="0" lang="fr-FR" altLang="fr-F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fr-FR" altLang="fr-FR" sz="2000" b="1" i="0" u="none" strike="noStrike" cap="none" normalizeH="0" baseline="0" dirty="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Tel : 01.39.70.84.44. - Email : </a:t>
            </a:r>
            <a:r>
              <a:rPr kumimoji="0" lang="fr-FR" altLang="fr-FR" sz="2000" b="1" i="0" u="none" strike="noStrike" cap="none" normalizeH="0" baseline="0" dirty="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hlinkClick r:id="rId2"/>
              </a:rPr>
              <a:t>yvelines.ffpjp@wanadoo.fr</a:t>
            </a:r>
            <a:br>
              <a:rPr kumimoji="0" lang="fr-FR" altLang="fr-F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fr-FR" altLang="fr-FR" sz="2000" b="1" i="0" u="none" strike="noStrike" cap="none" normalizeH="0" baseline="0" dirty="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SITE :</a:t>
            </a:r>
            <a:r>
              <a:rPr kumimoji="0" lang="fr-FR" altLang="fr-FR" sz="2000" b="1" i="0" u="none" strike="noStrike" cap="none" normalizeH="0" baseline="0" dirty="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hlinkClick r:id="rId3"/>
              </a:rPr>
              <a:t>petanquecd78</a:t>
            </a:r>
            <a:br>
              <a:rPr kumimoji="0" lang="fr-FR" altLang="fr-F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lang="fr-FR" sz="2000"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EDAC22C7-24BB-CACD-E39D-490F6D2B5B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92" y="228479"/>
            <a:ext cx="2133683" cy="27986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E8853960-7DA8-88D6-4058-5ECB6DAD0B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0973" y="384810"/>
            <a:ext cx="2486025"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127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51D565B-C3E6-FB97-E469-73C49B62EBE8}"/>
              </a:ext>
            </a:extLst>
          </p:cNvPr>
          <p:cNvPicPr>
            <a:picLocks noChangeAspect="1"/>
          </p:cNvPicPr>
          <p:nvPr/>
        </p:nvPicPr>
        <p:blipFill>
          <a:blip r:embed="rId2"/>
          <a:stretch>
            <a:fillRect/>
          </a:stretch>
        </p:blipFill>
        <p:spPr>
          <a:xfrm>
            <a:off x="1039905" y="319350"/>
            <a:ext cx="10587318" cy="5478577"/>
          </a:xfrm>
          <a:prstGeom prst="rect">
            <a:avLst/>
          </a:prstGeom>
        </p:spPr>
      </p:pic>
    </p:spTree>
    <p:extLst>
      <p:ext uri="{BB962C8B-B14F-4D97-AF65-F5344CB8AC3E}">
        <p14:creationId xmlns:p14="http://schemas.microsoft.com/office/powerpoint/2010/main" val="1096025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ADFA2AA-85DE-B760-C55C-12326F1271EE}"/>
              </a:ext>
            </a:extLst>
          </p:cNvPr>
          <p:cNvPicPr>
            <a:picLocks noChangeAspect="1"/>
          </p:cNvPicPr>
          <p:nvPr/>
        </p:nvPicPr>
        <p:blipFill rotWithShape="1">
          <a:blip r:embed="rId2"/>
          <a:srcRect l="33895" t="25279" r="34193" b="30629"/>
          <a:stretch/>
        </p:blipFill>
        <p:spPr bwMode="auto">
          <a:xfrm>
            <a:off x="370921" y="322300"/>
            <a:ext cx="3889688" cy="2876696"/>
          </a:xfrm>
          <a:prstGeom prst="rect">
            <a:avLst/>
          </a:prstGeom>
          <a:ln>
            <a:noFill/>
          </a:ln>
          <a:extLst>
            <a:ext uri="{53640926-AAD7-44D8-BBD7-CCE9431645EC}">
              <a14:shadowObscured xmlns:a14="http://schemas.microsoft.com/office/drawing/2010/main"/>
            </a:ext>
          </a:extLst>
        </p:spPr>
      </p:pic>
      <p:pic>
        <p:nvPicPr>
          <p:cNvPr id="4" name="Image 3">
            <a:extLst>
              <a:ext uri="{FF2B5EF4-FFF2-40B4-BE49-F238E27FC236}">
                <a16:creationId xmlns:a16="http://schemas.microsoft.com/office/drawing/2014/main" id="{EF4C0EC5-B153-4011-7DCF-34E9208976A1}"/>
              </a:ext>
            </a:extLst>
          </p:cNvPr>
          <p:cNvPicPr>
            <a:picLocks noChangeAspect="1"/>
          </p:cNvPicPr>
          <p:nvPr/>
        </p:nvPicPr>
        <p:blipFill rotWithShape="1">
          <a:blip r:embed="rId3"/>
          <a:srcRect l="34226" t="26161" r="33532" b="29748"/>
          <a:stretch/>
        </p:blipFill>
        <p:spPr bwMode="auto">
          <a:xfrm>
            <a:off x="6512046" y="322300"/>
            <a:ext cx="3739705" cy="2876696"/>
          </a:xfrm>
          <a:prstGeom prst="rect">
            <a:avLst/>
          </a:prstGeom>
          <a:ln>
            <a:noFill/>
          </a:ln>
          <a:extLst>
            <a:ext uri="{53640926-AAD7-44D8-BBD7-CCE9431645EC}">
              <a14:shadowObscured xmlns:a14="http://schemas.microsoft.com/office/drawing/2010/main"/>
            </a:ext>
          </a:extLst>
        </p:spPr>
      </p:pic>
      <p:sp>
        <p:nvSpPr>
          <p:cNvPr id="7" name="ZoneTexte 6">
            <a:extLst>
              <a:ext uri="{FF2B5EF4-FFF2-40B4-BE49-F238E27FC236}">
                <a16:creationId xmlns:a16="http://schemas.microsoft.com/office/drawing/2014/main" id="{AC01BAEE-806C-1592-3433-1D28A1CD7E8A}"/>
              </a:ext>
            </a:extLst>
          </p:cNvPr>
          <p:cNvSpPr txBox="1"/>
          <p:nvPr/>
        </p:nvSpPr>
        <p:spPr>
          <a:xfrm>
            <a:off x="10869383" y="6216760"/>
            <a:ext cx="1108228"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Cliquer ici</a:t>
            </a:r>
            <a:r>
              <a:rPr lang="fr-FR" dirty="0"/>
              <a:t> </a:t>
            </a:r>
          </a:p>
        </p:txBody>
      </p:sp>
      <p:sp>
        <p:nvSpPr>
          <p:cNvPr id="8" name="ZoneTexte 7">
            <a:extLst>
              <a:ext uri="{FF2B5EF4-FFF2-40B4-BE49-F238E27FC236}">
                <a16:creationId xmlns:a16="http://schemas.microsoft.com/office/drawing/2014/main" id="{6670CFD0-0A31-AAF4-52B9-928C1ED37345}"/>
              </a:ext>
            </a:extLst>
          </p:cNvPr>
          <p:cNvSpPr txBox="1"/>
          <p:nvPr/>
        </p:nvSpPr>
        <p:spPr>
          <a:xfrm>
            <a:off x="4449847" y="2829664"/>
            <a:ext cx="1108228"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Cliquer ici</a:t>
            </a:r>
            <a:r>
              <a:rPr lang="fr-FR" dirty="0"/>
              <a:t> </a:t>
            </a:r>
          </a:p>
        </p:txBody>
      </p:sp>
      <p:sp>
        <p:nvSpPr>
          <p:cNvPr id="9" name="ZoneTexte 8">
            <a:extLst>
              <a:ext uri="{FF2B5EF4-FFF2-40B4-BE49-F238E27FC236}">
                <a16:creationId xmlns:a16="http://schemas.microsoft.com/office/drawing/2014/main" id="{71C41B79-93AE-5B62-0D3D-18D9CD4661CB}"/>
              </a:ext>
            </a:extLst>
          </p:cNvPr>
          <p:cNvSpPr txBox="1"/>
          <p:nvPr/>
        </p:nvSpPr>
        <p:spPr>
          <a:xfrm>
            <a:off x="10830982" y="2760552"/>
            <a:ext cx="1108228"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Cliquer ici</a:t>
            </a:r>
            <a:r>
              <a:rPr lang="fr-FR" dirty="0"/>
              <a:t> </a:t>
            </a:r>
          </a:p>
        </p:txBody>
      </p:sp>
      <p:sp>
        <p:nvSpPr>
          <p:cNvPr id="10" name="ZoneTexte 9">
            <a:extLst>
              <a:ext uri="{FF2B5EF4-FFF2-40B4-BE49-F238E27FC236}">
                <a16:creationId xmlns:a16="http://schemas.microsoft.com/office/drawing/2014/main" id="{C59A9AFE-629A-5D6A-00F0-D0C94972BF2D}"/>
              </a:ext>
            </a:extLst>
          </p:cNvPr>
          <p:cNvSpPr txBox="1"/>
          <p:nvPr/>
        </p:nvSpPr>
        <p:spPr>
          <a:xfrm>
            <a:off x="4931856" y="6216760"/>
            <a:ext cx="1108228"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Cliquer ici</a:t>
            </a:r>
            <a:r>
              <a:rPr lang="fr-FR" dirty="0"/>
              <a:t> </a:t>
            </a:r>
          </a:p>
        </p:txBody>
      </p:sp>
      <p:cxnSp>
        <p:nvCxnSpPr>
          <p:cNvPr id="12" name="Connecteur droit avec flèche 11">
            <a:extLst>
              <a:ext uri="{FF2B5EF4-FFF2-40B4-BE49-F238E27FC236}">
                <a16:creationId xmlns:a16="http://schemas.microsoft.com/office/drawing/2014/main" id="{49924AB2-1CC9-D17C-76E4-A5ED74074185}"/>
              </a:ext>
            </a:extLst>
          </p:cNvPr>
          <p:cNvCxnSpPr>
            <a:cxnSpLocks/>
            <a:stCxn id="8" idx="1"/>
          </p:cNvCxnSpPr>
          <p:nvPr/>
        </p:nvCxnSpPr>
        <p:spPr>
          <a:xfrm flipH="1">
            <a:off x="2892056" y="3014330"/>
            <a:ext cx="15577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903214F4-B68E-6F18-DC6B-19CC3E918CE4}"/>
              </a:ext>
            </a:extLst>
          </p:cNvPr>
          <p:cNvCxnSpPr>
            <a:cxnSpLocks/>
          </p:cNvCxnSpPr>
          <p:nvPr/>
        </p:nvCxnSpPr>
        <p:spPr>
          <a:xfrm flipH="1">
            <a:off x="9311592" y="2994837"/>
            <a:ext cx="15577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9780B628-BD50-4EB7-D910-765D41AC718D}"/>
              </a:ext>
            </a:extLst>
          </p:cNvPr>
          <p:cNvPicPr>
            <a:picLocks noChangeAspect="1"/>
          </p:cNvPicPr>
          <p:nvPr/>
        </p:nvPicPr>
        <p:blipFill rotWithShape="1">
          <a:blip r:embed="rId4"/>
          <a:srcRect l="34061" t="26728" r="34970" b="30629"/>
          <a:stretch/>
        </p:blipFill>
        <p:spPr bwMode="auto">
          <a:xfrm>
            <a:off x="6512045" y="3772883"/>
            <a:ext cx="3686091" cy="2854026"/>
          </a:xfrm>
          <a:prstGeom prst="rect">
            <a:avLst/>
          </a:prstGeom>
          <a:ln>
            <a:noFill/>
          </a:ln>
          <a:extLst>
            <a:ext uri="{53640926-AAD7-44D8-BBD7-CCE9431645EC}">
              <a14:shadowObscured xmlns:a14="http://schemas.microsoft.com/office/drawing/2010/main"/>
            </a:ext>
          </a:extLst>
        </p:spPr>
      </p:pic>
      <p:cxnSp>
        <p:nvCxnSpPr>
          <p:cNvPr id="19" name="Connecteur droit avec flèche 18">
            <a:extLst>
              <a:ext uri="{FF2B5EF4-FFF2-40B4-BE49-F238E27FC236}">
                <a16:creationId xmlns:a16="http://schemas.microsoft.com/office/drawing/2014/main" id="{AADA48D5-B6E1-5124-E337-0D7FB999CE1B}"/>
              </a:ext>
            </a:extLst>
          </p:cNvPr>
          <p:cNvCxnSpPr>
            <a:cxnSpLocks/>
          </p:cNvCxnSpPr>
          <p:nvPr/>
        </p:nvCxnSpPr>
        <p:spPr>
          <a:xfrm flipH="1">
            <a:off x="9419240" y="6459279"/>
            <a:ext cx="14117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3367A1B7-8A80-2C6C-6B5E-F6707B9D0232}"/>
              </a:ext>
            </a:extLst>
          </p:cNvPr>
          <p:cNvPicPr>
            <a:picLocks noChangeAspect="1"/>
          </p:cNvPicPr>
          <p:nvPr/>
        </p:nvPicPr>
        <p:blipFill rotWithShape="1">
          <a:blip r:embed="rId5"/>
          <a:srcRect l="34391" t="26161" r="34524" b="30923"/>
          <a:stretch/>
        </p:blipFill>
        <p:spPr bwMode="auto">
          <a:xfrm>
            <a:off x="460134" y="3709394"/>
            <a:ext cx="3800475" cy="2876697"/>
          </a:xfrm>
          <a:prstGeom prst="rect">
            <a:avLst/>
          </a:prstGeom>
          <a:ln>
            <a:noFill/>
          </a:ln>
          <a:extLst>
            <a:ext uri="{53640926-AAD7-44D8-BBD7-CCE9431645EC}">
              <a14:shadowObscured xmlns:a14="http://schemas.microsoft.com/office/drawing/2010/main"/>
            </a:ext>
          </a:extLst>
        </p:spPr>
      </p:pic>
      <p:cxnSp>
        <p:nvCxnSpPr>
          <p:cNvPr id="22" name="Connecteur droit avec flèche 21">
            <a:extLst>
              <a:ext uri="{FF2B5EF4-FFF2-40B4-BE49-F238E27FC236}">
                <a16:creationId xmlns:a16="http://schemas.microsoft.com/office/drawing/2014/main" id="{3902DFBE-D2ED-0E49-EDA7-1C26C25F8FF6}"/>
              </a:ext>
            </a:extLst>
          </p:cNvPr>
          <p:cNvCxnSpPr>
            <a:cxnSpLocks/>
          </p:cNvCxnSpPr>
          <p:nvPr/>
        </p:nvCxnSpPr>
        <p:spPr>
          <a:xfrm flipH="1">
            <a:off x="3374065" y="6378016"/>
            <a:ext cx="15577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561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A75DADA-3EFD-43CE-BBA9-90747D8D8EE2}"/>
              </a:ext>
            </a:extLst>
          </p:cNvPr>
          <p:cNvSpPr txBox="1"/>
          <p:nvPr/>
        </p:nvSpPr>
        <p:spPr>
          <a:xfrm>
            <a:off x="465843" y="1174398"/>
            <a:ext cx="11358005" cy="584775"/>
          </a:xfrm>
          <a:prstGeom prst="rect">
            <a:avLst/>
          </a:prstGeom>
          <a:noFill/>
        </p:spPr>
        <p:txBody>
          <a:bodyPr wrap="square">
            <a:spAutoFit/>
          </a:bodyPr>
          <a:lstStyle/>
          <a:p>
            <a:r>
              <a:rPr lang="fr-FR" sz="1600" dirty="0"/>
              <a:t>Pour finaliser l’installation, il faut aller sur les icône 1 et 2 mettre le pointeur dessus, faire un clic droit. Apparaissent alors le tableau suivant. Cliquez sur propriétés (</a:t>
            </a:r>
            <a:r>
              <a:rPr lang="fr-FR" sz="1600" dirty="0">
                <a:solidFill>
                  <a:srgbClr val="FF0000"/>
                </a:solidFill>
              </a:rPr>
              <a:t>1</a:t>
            </a:r>
            <a:r>
              <a:rPr lang="fr-FR" sz="1600" dirty="0"/>
              <a:t>), onglet compatibilité (</a:t>
            </a:r>
            <a:r>
              <a:rPr lang="fr-FR" sz="1600" dirty="0">
                <a:solidFill>
                  <a:srgbClr val="FF0000"/>
                </a:solidFill>
              </a:rPr>
              <a:t>2</a:t>
            </a:r>
            <a:r>
              <a:rPr lang="fr-FR" sz="1600" dirty="0"/>
              <a:t>) ensuite sur Exécuter en tant qu’administrateur (</a:t>
            </a:r>
            <a:r>
              <a:rPr lang="fr-FR" sz="1600" dirty="0">
                <a:solidFill>
                  <a:srgbClr val="FF0000"/>
                </a:solidFill>
              </a:rPr>
              <a:t>3</a:t>
            </a:r>
            <a:r>
              <a:rPr lang="fr-FR" sz="1600" dirty="0"/>
              <a:t>). Rien d’autre.</a:t>
            </a:r>
          </a:p>
        </p:txBody>
      </p:sp>
      <p:pic>
        <p:nvPicPr>
          <p:cNvPr id="7" name="Image 6">
            <a:extLst>
              <a:ext uri="{FF2B5EF4-FFF2-40B4-BE49-F238E27FC236}">
                <a16:creationId xmlns:a16="http://schemas.microsoft.com/office/drawing/2014/main" id="{C057379E-09C8-4C12-B65F-35F6303CC890}"/>
              </a:ext>
            </a:extLst>
          </p:cNvPr>
          <p:cNvPicPr>
            <a:picLocks noChangeAspect="1"/>
          </p:cNvPicPr>
          <p:nvPr/>
        </p:nvPicPr>
        <p:blipFill rotWithShape="1">
          <a:blip r:embed="rId2"/>
          <a:srcRect l="23572" t="37143" r="55229" b="9505"/>
          <a:stretch/>
        </p:blipFill>
        <p:spPr>
          <a:xfrm>
            <a:off x="2932924" y="2318638"/>
            <a:ext cx="3001346" cy="4248854"/>
          </a:xfrm>
          <a:prstGeom prst="rect">
            <a:avLst/>
          </a:prstGeom>
        </p:spPr>
      </p:pic>
      <p:pic>
        <p:nvPicPr>
          <p:cNvPr id="24" name="Image 23">
            <a:extLst>
              <a:ext uri="{FF2B5EF4-FFF2-40B4-BE49-F238E27FC236}">
                <a16:creationId xmlns:a16="http://schemas.microsoft.com/office/drawing/2014/main" id="{C10242F4-66BB-4568-BDE2-D49851687331}"/>
              </a:ext>
            </a:extLst>
          </p:cNvPr>
          <p:cNvPicPr>
            <a:picLocks noChangeAspect="1"/>
          </p:cNvPicPr>
          <p:nvPr/>
        </p:nvPicPr>
        <p:blipFill rotWithShape="1">
          <a:blip r:embed="rId3"/>
          <a:srcRect l="22347" t="34422" r="45457" b="5714"/>
          <a:stretch/>
        </p:blipFill>
        <p:spPr>
          <a:xfrm>
            <a:off x="6630007" y="2097728"/>
            <a:ext cx="4270310" cy="4466324"/>
          </a:xfrm>
          <a:prstGeom prst="rect">
            <a:avLst/>
          </a:prstGeom>
        </p:spPr>
      </p:pic>
      <p:pic>
        <p:nvPicPr>
          <p:cNvPr id="26" name="Image 25">
            <a:extLst>
              <a:ext uri="{FF2B5EF4-FFF2-40B4-BE49-F238E27FC236}">
                <a16:creationId xmlns:a16="http://schemas.microsoft.com/office/drawing/2014/main" id="{C0C96527-64CA-4854-832B-8C9C034FD1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151" y="228482"/>
            <a:ext cx="757743" cy="9939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a:extLst>
              <a:ext uri="{FF2B5EF4-FFF2-40B4-BE49-F238E27FC236}">
                <a16:creationId xmlns:a16="http://schemas.microsoft.com/office/drawing/2014/main" id="{E2326E49-1448-4FE7-A479-03A0F0F9C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2046" y="106597"/>
            <a:ext cx="1189687" cy="118968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eur droit avec flèche 7">
            <a:extLst>
              <a:ext uri="{FF2B5EF4-FFF2-40B4-BE49-F238E27FC236}">
                <a16:creationId xmlns:a16="http://schemas.microsoft.com/office/drawing/2014/main" id="{7ED7B7B9-527B-4EDC-B630-A71E3391D25A}"/>
              </a:ext>
            </a:extLst>
          </p:cNvPr>
          <p:cNvCxnSpPr>
            <a:cxnSpLocks/>
          </p:cNvCxnSpPr>
          <p:nvPr/>
        </p:nvCxnSpPr>
        <p:spPr>
          <a:xfrm>
            <a:off x="3264223" y="1801940"/>
            <a:ext cx="1428093" cy="46626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Connecteur droit avec flèche 8">
            <a:extLst>
              <a:ext uri="{FF2B5EF4-FFF2-40B4-BE49-F238E27FC236}">
                <a16:creationId xmlns:a16="http://schemas.microsoft.com/office/drawing/2014/main" id="{5CFDF6C9-196E-4D00-8177-72F0BF218C18}"/>
              </a:ext>
            </a:extLst>
          </p:cNvPr>
          <p:cNvCxnSpPr>
            <a:cxnSpLocks/>
          </p:cNvCxnSpPr>
          <p:nvPr/>
        </p:nvCxnSpPr>
        <p:spPr>
          <a:xfrm>
            <a:off x="5348006" y="1759173"/>
            <a:ext cx="2796534" cy="7208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Connecteur droit avec flèche 10">
            <a:extLst>
              <a:ext uri="{FF2B5EF4-FFF2-40B4-BE49-F238E27FC236}">
                <a16:creationId xmlns:a16="http://schemas.microsoft.com/office/drawing/2014/main" id="{DA9D3749-8F8F-4879-97AB-08BB818234B4}"/>
              </a:ext>
            </a:extLst>
          </p:cNvPr>
          <p:cNvCxnSpPr>
            <a:cxnSpLocks/>
          </p:cNvCxnSpPr>
          <p:nvPr/>
        </p:nvCxnSpPr>
        <p:spPr>
          <a:xfrm flipH="1">
            <a:off x="7743467" y="1759173"/>
            <a:ext cx="1684920" cy="35039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ZoneTexte 16">
            <a:extLst>
              <a:ext uri="{FF2B5EF4-FFF2-40B4-BE49-F238E27FC236}">
                <a16:creationId xmlns:a16="http://schemas.microsoft.com/office/drawing/2014/main" id="{DB871E34-BE44-485E-BBEC-888A446E3B51}"/>
              </a:ext>
            </a:extLst>
          </p:cNvPr>
          <p:cNvSpPr txBox="1"/>
          <p:nvPr/>
        </p:nvSpPr>
        <p:spPr>
          <a:xfrm>
            <a:off x="5987995" y="3568855"/>
            <a:ext cx="319573" cy="369332"/>
          </a:xfrm>
          <a:prstGeom prst="rect">
            <a:avLst/>
          </a:prstGeom>
          <a:noFill/>
        </p:spPr>
        <p:txBody>
          <a:bodyPr wrap="square">
            <a:spAutoFit/>
          </a:bodyPr>
          <a:lstStyle/>
          <a:p>
            <a:r>
              <a:rPr lang="fr-FR" dirty="0">
                <a:solidFill>
                  <a:srgbClr val="FF0000"/>
                </a:solidFill>
                <a:latin typeface="Calibri" panose="020F0502020204030204" pitchFamily="34" charset="0"/>
              </a:rPr>
              <a:t>3</a:t>
            </a:r>
            <a:endParaRPr lang="fr-FR" dirty="0"/>
          </a:p>
        </p:txBody>
      </p:sp>
      <p:pic>
        <p:nvPicPr>
          <p:cNvPr id="2" name="Image 1">
            <a:extLst>
              <a:ext uri="{FF2B5EF4-FFF2-40B4-BE49-F238E27FC236}">
                <a16:creationId xmlns:a16="http://schemas.microsoft.com/office/drawing/2014/main" id="{C50062E8-3A38-9384-AE4F-9BB8A99E25CE}"/>
              </a:ext>
            </a:extLst>
          </p:cNvPr>
          <p:cNvPicPr>
            <a:picLocks noChangeAspect="1"/>
          </p:cNvPicPr>
          <p:nvPr/>
        </p:nvPicPr>
        <p:blipFill rotWithShape="1">
          <a:blip r:embed="rId6"/>
          <a:srcRect l="28274" t="27925" r="52381" b="57479"/>
          <a:stretch/>
        </p:blipFill>
        <p:spPr bwMode="auto">
          <a:xfrm>
            <a:off x="465843" y="2533617"/>
            <a:ext cx="2014546" cy="854984"/>
          </a:xfrm>
          <a:prstGeom prst="rect">
            <a:avLst/>
          </a:prstGeom>
          <a:ln>
            <a:noFill/>
          </a:ln>
          <a:extLst>
            <a:ext uri="{53640926-AAD7-44D8-BBD7-CCE9431645EC}">
              <a14:shadowObscured xmlns:a14="http://schemas.microsoft.com/office/drawing/2010/main"/>
            </a:ext>
          </a:extLst>
        </p:spPr>
      </p:pic>
      <p:cxnSp>
        <p:nvCxnSpPr>
          <p:cNvPr id="3" name="Connecteur droit avec flèche 2">
            <a:extLst>
              <a:ext uri="{FF2B5EF4-FFF2-40B4-BE49-F238E27FC236}">
                <a16:creationId xmlns:a16="http://schemas.microsoft.com/office/drawing/2014/main" id="{AB5D3A0F-C321-B4EB-592E-8505EDFA7F0D}"/>
              </a:ext>
            </a:extLst>
          </p:cNvPr>
          <p:cNvCxnSpPr>
            <a:cxnSpLocks/>
          </p:cNvCxnSpPr>
          <p:nvPr/>
        </p:nvCxnSpPr>
        <p:spPr>
          <a:xfrm flipH="1" flipV="1">
            <a:off x="970845" y="3131956"/>
            <a:ext cx="482508" cy="9695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 name="Connecteur droit avec flèche 5">
            <a:extLst>
              <a:ext uri="{FF2B5EF4-FFF2-40B4-BE49-F238E27FC236}">
                <a16:creationId xmlns:a16="http://schemas.microsoft.com/office/drawing/2014/main" id="{15B640A8-4F0E-1244-3BBA-329240B3CE95}"/>
              </a:ext>
            </a:extLst>
          </p:cNvPr>
          <p:cNvCxnSpPr>
            <a:cxnSpLocks/>
          </p:cNvCxnSpPr>
          <p:nvPr/>
        </p:nvCxnSpPr>
        <p:spPr>
          <a:xfrm flipV="1">
            <a:off x="1613140" y="3125898"/>
            <a:ext cx="418688" cy="9755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ZoneTexte 18">
            <a:extLst>
              <a:ext uri="{FF2B5EF4-FFF2-40B4-BE49-F238E27FC236}">
                <a16:creationId xmlns:a16="http://schemas.microsoft.com/office/drawing/2014/main" id="{FA02AC16-C399-4BE9-EF62-233C92E49D54}"/>
              </a:ext>
            </a:extLst>
          </p:cNvPr>
          <p:cNvSpPr txBox="1"/>
          <p:nvPr/>
        </p:nvSpPr>
        <p:spPr>
          <a:xfrm>
            <a:off x="1138213" y="4263656"/>
            <a:ext cx="1098974" cy="646331"/>
          </a:xfrm>
          <a:prstGeom prst="rect">
            <a:avLst/>
          </a:prstGeom>
          <a:noFill/>
        </p:spPr>
        <p:txBody>
          <a:bodyPr wrap="square">
            <a:spAutoFit/>
          </a:bodyPr>
          <a:lstStyle/>
          <a:p>
            <a:r>
              <a:rPr lang="fr-FR" sz="1800" b="0" i="0" u="none" strike="noStrike" dirty="0">
                <a:solidFill>
                  <a:srgbClr val="FF0000"/>
                </a:solidFill>
                <a:effectLst/>
                <a:latin typeface="Calibri" panose="020F0502020204030204" pitchFamily="34" charset="0"/>
              </a:rPr>
              <a:t>1 et 2</a:t>
            </a:r>
          </a:p>
          <a:p>
            <a:endParaRPr lang="fr-FR" dirty="0"/>
          </a:p>
        </p:txBody>
      </p:sp>
    </p:spTree>
    <p:extLst>
      <p:ext uri="{BB962C8B-B14F-4D97-AF65-F5344CB8AC3E}">
        <p14:creationId xmlns:p14="http://schemas.microsoft.com/office/powerpoint/2010/main" val="2245761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E61A442-894D-B384-49AE-AE46EE36E951}"/>
              </a:ext>
            </a:extLst>
          </p:cNvPr>
          <p:cNvSpPr txBox="1"/>
          <p:nvPr/>
        </p:nvSpPr>
        <p:spPr>
          <a:xfrm>
            <a:off x="1081973" y="533031"/>
            <a:ext cx="8987170" cy="523220"/>
          </a:xfrm>
          <a:prstGeom prst="rect">
            <a:avLst/>
          </a:prstGeom>
          <a:noFill/>
        </p:spPr>
        <p:txBody>
          <a:bodyPr wrap="square">
            <a:spAutoFit/>
          </a:bodyPr>
          <a:lstStyle/>
          <a:p>
            <a:pPr algn="ctr"/>
            <a:r>
              <a:rPr lang="fr-FR" sz="2800" dirty="0">
                <a:solidFill>
                  <a:srgbClr val="000000"/>
                </a:solidFill>
                <a:latin typeface="Arial" panose="020B0604020202020204" pitchFamily="34" charset="0"/>
                <a:cs typeface="Arial" panose="020B0604020202020204" pitchFamily="34" charset="0"/>
              </a:rPr>
              <a:t>Voici la nouvelle Présentation</a:t>
            </a:r>
            <a:endParaRPr lang="fr-FR" sz="2800" dirty="0">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74E6A26C-653C-DF2C-A586-43842D8EBA7F}"/>
              </a:ext>
            </a:extLst>
          </p:cNvPr>
          <p:cNvPicPr>
            <a:picLocks noChangeAspect="1"/>
          </p:cNvPicPr>
          <p:nvPr/>
        </p:nvPicPr>
        <p:blipFill rotWithShape="1">
          <a:blip r:embed="rId2"/>
          <a:srcRect l="20172" t="7558" r="20840" b="10414"/>
          <a:stretch/>
        </p:blipFill>
        <p:spPr bwMode="auto">
          <a:xfrm>
            <a:off x="2062621" y="1183341"/>
            <a:ext cx="6876456" cy="53788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5609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ED023A7-AF47-E9AD-34FD-1F843546D2C8}"/>
              </a:ext>
            </a:extLst>
          </p:cNvPr>
          <p:cNvSpPr txBox="1"/>
          <p:nvPr/>
        </p:nvSpPr>
        <p:spPr>
          <a:xfrm>
            <a:off x="3740001" y="6093767"/>
            <a:ext cx="6097772" cy="369332"/>
          </a:xfrm>
          <a:prstGeom prst="rect">
            <a:avLst/>
          </a:prstGeom>
          <a:noFill/>
        </p:spPr>
        <p:txBody>
          <a:bodyPr wrap="square">
            <a:spAutoFit/>
          </a:bodyPr>
          <a:lstStyle/>
          <a:p>
            <a:r>
              <a:rPr lang="fr-FR" dirty="0">
                <a:solidFill>
                  <a:srgbClr val="000000"/>
                </a:solidFill>
                <a:latin typeface="Calibri" panose="020F0502020204030204" pitchFamily="34" charset="0"/>
              </a:rPr>
              <a:t>Pour la m</a:t>
            </a:r>
            <a:r>
              <a:rPr lang="fr-FR" sz="1800" b="0" i="0" u="none" strike="noStrike" dirty="0">
                <a:solidFill>
                  <a:srgbClr val="000000"/>
                </a:solidFill>
                <a:effectLst/>
                <a:latin typeface="Calibri" panose="020F0502020204030204" pitchFamily="34" charset="0"/>
              </a:rPr>
              <a:t>ise à jour des Licences, cliquez ici</a:t>
            </a:r>
            <a:endParaRPr lang="fr-FR" dirty="0"/>
          </a:p>
        </p:txBody>
      </p:sp>
      <p:sp>
        <p:nvSpPr>
          <p:cNvPr id="9" name="ZoneTexte 8">
            <a:extLst>
              <a:ext uri="{FF2B5EF4-FFF2-40B4-BE49-F238E27FC236}">
                <a16:creationId xmlns:a16="http://schemas.microsoft.com/office/drawing/2014/main" id="{BCC4EBE0-7CEE-A0C6-29D4-EC1CED4A27EC}"/>
              </a:ext>
            </a:extLst>
          </p:cNvPr>
          <p:cNvSpPr txBox="1"/>
          <p:nvPr/>
        </p:nvSpPr>
        <p:spPr>
          <a:xfrm>
            <a:off x="350874" y="394901"/>
            <a:ext cx="11238614" cy="369332"/>
          </a:xfrm>
          <a:prstGeom prst="rect">
            <a:avLst/>
          </a:prstGeom>
          <a:noFill/>
        </p:spPr>
        <p:txBody>
          <a:bodyPr wrap="square">
            <a:spAutoFit/>
          </a:bodyPr>
          <a:lstStyle/>
          <a:p>
            <a:pPr algn="ctr"/>
            <a:r>
              <a:rPr lang="fr-FR" dirty="0">
                <a:solidFill>
                  <a:srgbClr val="000000"/>
                </a:solidFill>
                <a:latin typeface="Calibri" panose="020F0502020204030204" pitchFamily="34" charset="0"/>
              </a:rPr>
              <a:t>MISE A JOUR DES LICENCES</a:t>
            </a:r>
            <a:endParaRPr lang="fr-FR" dirty="0"/>
          </a:p>
        </p:txBody>
      </p:sp>
      <p:pic>
        <p:nvPicPr>
          <p:cNvPr id="6" name="Image 5">
            <a:extLst>
              <a:ext uri="{FF2B5EF4-FFF2-40B4-BE49-F238E27FC236}">
                <a16:creationId xmlns:a16="http://schemas.microsoft.com/office/drawing/2014/main" id="{1671459A-B0DA-0497-83F6-3E58258592C9}"/>
              </a:ext>
            </a:extLst>
          </p:cNvPr>
          <p:cNvPicPr>
            <a:picLocks noChangeAspect="1"/>
          </p:cNvPicPr>
          <p:nvPr/>
        </p:nvPicPr>
        <p:blipFill>
          <a:blip r:embed="rId2"/>
          <a:stretch>
            <a:fillRect/>
          </a:stretch>
        </p:blipFill>
        <p:spPr>
          <a:xfrm>
            <a:off x="1647524" y="764233"/>
            <a:ext cx="8904957" cy="5009038"/>
          </a:xfrm>
          <a:prstGeom prst="rect">
            <a:avLst/>
          </a:prstGeom>
        </p:spPr>
      </p:pic>
      <p:cxnSp>
        <p:nvCxnSpPr>
          <p:cNvPr id="7" name="Connecteur droit avec flèche 6">
            <a:extLst>
              <a:ext uri="{FF2B5EF4-FFF2-40B4-BE49-F238E27FC236}">
                <a16:creationId xmlns:a16="http://schemas.microsoft.com/office/drawing/2014/main" id="{C6B02F28-4C62-666A-6209-6B9808084406}"/>
              </a:ext>
            </a:extLst>
          </p:cNvPr>
          <p:cNvCxnSpPr>
            <a:cxnSpLocks/>
          </p:cNvCxnSpPr>
          <p:nvPr/>
        </p:nvCxnSpPr>
        <p:spPr>
          <a:xfrm flipV="1">
            <a:off x="6613242" y="4085249"/>
            <a:ext cx="620233" cy="200851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98164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B3CE6896-9388-8071-E849-7D87E455E42D}"/>
              </a:ext>
            </a:extLst>
          </p:cNvPr>
          <p:cNvPicPr>
            <a:picLocks noChangeAspect="1"/>
          </p:cNvPicPr>
          <p:nvPr/>
        </p:nvPicPr>
        <p:blipFill rotWithShape="1">
          <a:blip r:embed="rId2"/>
          <a:srcRect l="20337" t="12933" r="20801" b="15344"/>
          <a:stretch/>
        </p:blipFill>
        <p:spPr bwMode="auto">
          <a:xfrm>
            <a:off x="3572895" y="1058405"/>
            <a:ext cx="3570707" cy="2447339"/>
          </a:xfrm>
          <a:prstGeom prst="rect">
            <a:avLst/>
          </a:prstGeom>
          <a:ln>
            <a:noFill/>
          </a:ln>
          <a:extLst>
            <a:ext uri="{53640926-AAD7-44D8-BBD7-CCE9431645EC}">
              <a14:shadowObscured xmlns:a14="http://schemas.microsoft.com/office/drawing/2010/main"/>
            </a:ext>
          </a:extLst>
        </p:spPr>
      </p:pic>
      <p:sp>
        <p:nvSpPr>
          <p:cNvPr id="17" name="ZoneTexte 16">
            <a:extLst>
              <a:ext uri="{FF2B5EF4-FFF2-40B4-BE49-F238E27FC236}">
                <a16:creationId xmlns:a16="http://schemas.microsoft.com/office/drawing/2014/main" id="{554162F5-F3BF-D17A-93B1-0DCB557CC2F1}"/>
              </a:ext>
            </a:extLst>
          </p:cNvPr>
          <p:cNvSpPr txBox="1"/>
          <p:nvPr/>
        </p:nvSpPr>
        <p:spPr>
          <a:xfrm>
            <a:off x="2115879" y="352103"/>
            <a:ext cx="6475228" cy="646331"/>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Cet écran apparait si le lecteur n’est pas connecter recommencer l’opération jusqu’à ce qu’il soit reconnu </a:t>
            </a:r>
            <a:r>
              <a:rPr lang="fr-FR" dirty="0">
                <a:solidFill>
                  <a:srgbClr val="000000"/>
                </a:solidFill>
                <a:latin typeface="Calibri" panose="020F0502020204030204" pitchFamily="34" charset="0"/>
              </a:rPr>
              <a:t>e</a:t>
            </a:r>
            <a:r>
              <a:rPr lang="fr-FR" sz="1800" b="0" i="0" u="none" strike="noStrike" dirty="0">
                <a:solidFill>
                  <a:srgbClr val="000000"/>
                </a:solidFill>
                <a:effectLst/>
                <a:latin typeface="Calibri" panose="020F0502020204030204" pitchFamily="34" charset="0"/>
              </a:rPr>
              <a:t>n cliquant ici</a:t>
            </a:r>
            <a:endParaRPr lang="fr-FR" dirty="0"/>
          </a:p>
        </p:txBody>
      </p:sp>
      <p:cxnSp>
        <p:nvCxnSpPr>
          <p:cNvPr id="18" name="Connecteur droit avec flèche 17">
            <a:extLst>
              <a:ext uri="{FF2B5EF4-FFF2-40B4-BE49-F238E27FC236}">
                <a16:creationId xmlns:a16="http://schemas.microsoft.com/office/drawing/2014/main" id="{EFD2B60B-43CD-5D10-6212-1B8E1AB25823}"/>
              </a:ext>
            </a:extLst>
          </p:cNvPr>
          <p:cNvCxnSpPr>
            <a:cxnSpLocks/>
          </p:cNvCxnSpPr>
          <p:nvPr/>
        </p:nvCxnSpPr>
        <p:spPr>
          <a:xfrm flipH="1">
            <a:off x="5585858" y="999387"/>
            <a:ext cx="1557744" cy="22445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1" name="Image 20">
            <a:extLst>
              <a:ext uri="{FF2B5EF4-FFF2-40B4-BE49-F238E27FC236}">
                <a16:creationId xmlns:a16="http://schemas.microsoft.com/office/drawing/2014/main" id="{6ECE43A3-86CB-77EF-BD45-E9D62B457B7F}"/>
              </a:ext>
            </a:extLst>
          </p:cNvPr>
          <p:cNvPicPr>
            <a:picLocks noChangeAspect="1"/>
          </p:cNvPicPr>
          <p:nvPr/>
        </p:nvPicPr>
        <p:blipFill rotWithShape="1">
          <a:blip r:embed="rId3"/>
          <a:srcRect l="20337" t="13228" r="20801" b="14756"/>
          <a:stretch/>
        </p:blipFill>
        <p:spPr bwMode="auto">
          <a:xfrm>
            <a:off x="829411" y="4244703"/>
            <a:ext cx="3390900" cy="2333625"/>
          </a:xfrm>
          <a:prstGeom prst="rect">
            <a:avLst/>
          </a:prstGeom>
          <a:ln>
            <a:noFill/>
          </a:ln>
          <a:extLst>
            <a:ext uri="{53640926-AAD7-44D8-BBD7-CCE9431645EC}">
              <a14:shadowObscured xmlns:a14="http://schemas.microsoft.com/office/drawing/2010/main"/>
            </a:ext>
          </a:extLst>
        </p:spPr>
      </p:pic>
      <p:sp>
        <p:nvSpPr>
          <p:cNvPr id="23" name="ZoneTexte 22">
            <a:extLst>
              <a:ext uri="{FF2B5EF4-FFF2-40B4-BE49-F238E27FC236}">
                <a16:creationId xmlns:a16="http://schemas.microsoft.com/office/drawing/2014/main" id="{AFBD7765-997B-A819-CC08-6F3F02FB80C2}"/>
              </a:ext>
            </a:extLst>
          </p:cNvPr>
          <p:cNvSpPr txBox="1"/>
          <p:nvPr/>
        </p:nvSpPr>
        <p:spPr>
          <a:xfrm>
            <a:off x="224509" y="3625685"/>
            <a:ext cx="4766044" cy="646331"/>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Cet écran apparait quand le lecteur est pas connecter, vous pouvez passer à l’étape suivante </a:t>
            </a:r>
            <a:endParaRPr lang="fr-FR" dirty="0"/>
          </a:p>
        </p:txBody>
      </p:sp>
      <p:pic>
        <p:nvPicPr>
          <p:cNvPr id="24" name="Image 23">
            <a:extLst>
              <a:ext uri="{FF2B5EF4-FFF2-40B4-BE49-F238E27FC236}">
                <a16:creationId xmlns:a16="http://schemas.microsoft.com/office/drawing/2014/main" id="{F73E3917-848A-E43B-E94D-116407C877DB}"/>
              </a:ext>
            </a:extLst>
          </p:cNvPr>
          <p:cNvPicPr>
            <a:picLocks noChangeAspect="1"/>
          </p:cNvPicPr>
          <p:nvPr/>
        </p:nvPicPr>
        <p:blipFill rotWithShape="1">
          <a:blip r:embed="rId4"/>
          <a:srcRect l="20503" t="9112" r="20470" b="17989"/>
          <a:stretch/>
        </p:blipFill>
        <p:spPr bwMode="auto">
          <a:xfrm>
            <a:off x="6417631" y="4272016"/>
            <a:ext cx="3400425" cy="2309078"/>
          </a:xfrm>
          <a:prstGeom prst="rect">
            <a:avLst/>
          </a:prstGeom>
          <a:ln>
            <a:noFill/>
          </a:ln>
          <a:extLst>
            <a:ext uri="{53640926-AAD7-44D8-BBD7-CCE9431645EC}">
              <a14:shadowObscured xmlns:a14="http://schemas.microsoft.com/office/drawing/2010/main"/>
            </a:ext>
          </a:extLst>
        </p:spPr>
      </p:pic>
      <p:cxnSp>
        <p:nvCxnSpPr>
          <p:cNvPr id="26" name="Connecteur droit avec flèche 25">
            <a:extLst>
              <a:ext uri="{FF2B5EF4-FFF2-40B4-BE49-F238E27FC236}">
                <a16:creationId xmlns:a16="http://schemas.microsoft.com/office/drawing/2014/main" id="{7641734D-2D74-2048-EF1B-A33D919E9E05}"/>
              </a:ext>
            </a:extLst>
          </p:cNvPr>
          <p:cNvCxnSpPr>
            <a:cxnSpLocks/>
          </p:cNvCxnSpPr>
          <p:nvPr/>
        </p:nvCxnSpPr>
        <p:spPr>
          <a:xfrm flipH="1">
            <a:off x="2549497" y="4299069"/>
            <a:ext cx="1278224" cy="20188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1" name="ZoneTexte 30">
            <a:extLst>
              <a:ext uri="{FF2B5EF4-FFF2-40B4-BE49-F238E27FC236}">
                <a16:creationId xmlns:a16="http://schemas.microsoft.com/office/drawing/2014/main" id="{CDC1A780-F01C-CDB5-D60F-F8D6D725919D}"/>
              </a:ext>
            </a:extLst>
          </p:cNvPr>
          <p:cNvSpPr txBox="1"/>
          <p:nvPr/>
        </p:nvSpPr>
        <p:spPr>
          <a:xfrm>
            <a:off x="5752216" y="3767596"/>
            <a:ext cx="6097772"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Poser la licence sur le lecteur et cliquer ici</a:t>
            </a:r>
            <a:endParaRPr lang="fr-FR" dirty="0"/>
          </a:p>
        </p:txBody>
      </p:sp>
      <p:cxnSp>
        <p:nvCxnSpPr>
          <p:cNvPr id="32" name="Connecteur droit avec flèche 31">
            <a:extLst>
              <a:ext uri="{FF2B5EF4-FFF2-40B4-BE49-F238E27FC236}">
                <a16:creationId xmlns:a16="http://schemas.microsoft.com/office/drawing/2014/main" id="{BFFCA5A9-DB2E-B183-28B6-5AE104538F46}"/>
              </a:ext>
            </a:extLst>
          </p:cNvPr>
          <p:cNvCxnSpPr>
            <a:cxnSpLocks/>
          </p:cNvCxnSpPr>
          <p:nvPr/>
        </p:nvCxnSpPr>
        <p:spPr>
          <a:xfrm flipH="1">
            <a:off x="8245435" y="4136928"/>
            <a:ext cx="1143114" cy="22721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43905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0632052-E83B-2C5F-8D34-7D56B8DE80A9}"/>
              </a:ext>
            </a:extLst>
          </p:cNvPr>
          <p:cNvPicPr>
            <a:picLocks noChangeAspect="1"/>
          </p:cNvPicPr>
          <p:nvPr/>
        </p:nvPicPr>
        <p:blipFill rotWithShape="1">
          <a:blip r:embed="rId2"/>
          <a:srcRect l="19676" t="9994" r="20966" b="17695"/>
          <a:stretch/>
        </p:blipFill>
        <p:spPr bwMode="auto">
          <a:xfrm>
            <a:off x="791255" y="1431737"/>
            <a:ext cx="5304745" cy="3635006"/>
          </a:xfrm>
          <a:prstGeom prst="rect">
            <a:avLst/>
          </a:prstGeom>
          <a:ln>
            <a:noFill/>
          </a:ln>
          <a:extLst>
            <a:ext uri="{53640926-AAD7-44D8-BBD7-CCE9431645EC}">
              <a14:shadowObscured xmlns:a14="http://schemas.microsoft.com/office/drawing/2010/main"/>
            </a:ext>
          </a:extLst>
        </p:spPr>
      </p:pic>
      <p:sp>
        <p:nvSpPr>
          <p:cNvPr id="4" name="ZoneTexte 3">
            <a:extLst>
              <a:ext uri="{FF2B5EF4-FFF2-40B4-BE49-F238E27FC236}">
                <a16:creationId xmlns:a16="http://schemas.microsoft.com/office/drawing/2014/main" id="{26C5FABF-B03C-66E5-9C02-44A7EFD69A84}"/>
              </a:ext>
            </a:extLst>
          </p:cNvPr>
          <p:cNvSpPr txBox="1"/>
          <p:nvPr/>
        </p:nvSpPr>
        <p:spPr>
          <a:xfrm>
            <a:off x="696765" y="5713074"/>
            <a:ext cx="6097772" cy="646331"/>
          </a:xfrm>
          <a:prstGeom prst="rect">
            <a:avLst/>
          </a:prstGeom>
          <a:noFill/>
        </p:spPr>
        <p:txBody>
          <a:bodyPr wrap="square">
            <a:spAutoFit/>
          </a:bodyPr>
          <a:lstStyle/>
          <a:p>
            <a:r>
              <a:rPr lang="fr-FR" dirty="0">
                <a:solidFill>
                  <a:srgbClr val="000000"/>
                </a:solidFill>
                <a:latin typeface="Calibri" panose="020F0502020204030204" pitchFamily="34" charset="0"/>
              </a:rPr>
              <a:t>L</a:t>
            </a:r>
            <a:r>
              <a:rPr lang="fr-FR" sz="1800" b="0" i="0" u="none" strike="noStrike" dirty="0">
                <a:solidFill>
                  <a:srgbClr val="000000"/>
                </a:solidFill>
                <a:effectLst/>
                <a:latin typeface="Calibri" panose="020F0502020204030204" pitchFamily="34" charset="0"/>
              </a:rPr>
              <a:t>a licence sur le lecteur est reconnu. </a:t>
            </a:r>
            <a:r>
              <a:rPr lang="fr-FR" dirty="0">
                <a:solidFill>
                  <a:srgbClr val="000000"/>
                </a:solidFill>
                <a:latin typeface="Calibri" panose="020F0502020204030204" pitchFamily="34" charset="0"/>
              </a:rPr>
              <a:t>Pour la mise à jour cliquer, puis sur ce lien pour les autres licences.</a:t>
            </a:r>
            <a:endParaRPr lang="fr-FR" dirty="0"/>
          </a:p>
        </p:txBody>
      </p:sp>
      <p:cxnSp>
        <p:nvCxnSpPr>
          <p:cNvPr id="5" name="Connecteur droit avec flèche 4">
            <a:extLst>
              <a:ext uri="{FF2B5EF4-FFF2-40B4-BE49-F238E27FC236}">
                <a16:creationId xmlns:a16="http://schemas.microsoft.com/office/drawing/2014/main" id="{BD400E1F-666F-CFFB-3C37-A56D2AA6928B}"/>
              </a:ext>
            </a:extLst>
          </p:cNvPr>
          <p:cNvCxnSpPr>
            <a:cxnSpLocks/>
          </p:cNvCxnSpPr>
          <p:nvPr/>
        </p:nvCxnSpPr>
        <p:spPr>
          <a:xfrm flipH="1" flipV="1">
            <a:off x="5061098" y="4731488"/>
            <a:ext cx="1050104" cy="10445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Connecteur droit avec flèche 6">
            <a:extLst>
              <a:ext uri="{FF2B5EF4-FFF2-40B4-BE49-F238E27FC236}">
                <a16:creationId xmlns:a16="http://schemas.microsoft.com/office/drawing/2014/main" id="{39DFDD3B-EE89-A149-2FA7-EF225450342A}"/>
              </a:ext>
            </a:extLst>
          </p:cNvPr>
          <p:cNvCxnSpPr>
            <a:cxnSpLocks/>
          </p:cNvCxnSpPr>
          <p:nvPr/>
        </p:nvCxnSpPr>
        <p:spPr>
          <a:xfrm flipV="1">
            <a:off x="1860698" y="4646428"/>
            <a:ext cx="404037" cy="13898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ZoneTexte 9">
            <a:extLst>
              <a:ext uri="{FF2B5EF4-FFF2-40B4-BE49-F238E27FC236}">
                <a16:creationId xmlns:a16="http://schemas.microsoft.com/office/drawing/2014/main" id="{3B55D9E0-67C6-A9CC-5C27-9573D56FE5C3}"/>
              </a:ext>
            </a:extLst>
          </p:cNvPr>
          <p:cNvSpPr txBox="1"/>
          <p:nvPr/>
        </p:nvSpPr>
        <p:spPr>
          <a:xfrm>
            <a:off x="6663623" y="782419"/>
            <a:ext cx="6097772" cy="369332"/>
          </a:xfrm>
          <a:prstGeom prst="rect">
            <a:avLst/>
          </a:prstGeom>
          <a:noFill/>
        </p:spPr>
        <p:txBody>
          <a:bodyPr wrap="square">
            <a:spAutoFit/>
          </a:bodyPr>
          <a:lstStyle/>
          <a:p>
            <a:r>
              <a:rPr lang="fr-FR" dirty="0">
                <a:solidFill>
                  <a:srgbClr val="000000"/>
                </a:solidFill>
                <a:latin typeface="Calibri" panose="020F0502020204030204" pitchFamily="34" charset="0"/>
              </a:rPr>
              <a:t>Pour fermer l’application cliquer sur la croix</a:t>
            </a:r>
            <a:endParaRPr lang="fr-FR" dirty="0"/>
          </a:p>
        </p:txBody>
      </p:sp>
      <p:cxnSp>
        <p:nvCxnSpPr>
          <p:cNvPr id="11" name="Connecteur droit avec flèche 10">
            <a:extLst>
              <a:ext uri="{FF2B5EF4-FFF2-40B4-BE49-F238E27FC236}">
                <a16:creationId xmlns:a16="http://schemas.microsoft.com/office/drawing/2014/main" id="{67E8C985-5188-7580-16FA-E7DD919FF9F5}"/>
              </a:ext>
            </a:extLst>
          </p:cNvPr>
          <p:cNvCxnSpPr>
            <a:cxnSpLocks/>
          </p:cNvCxnSpPr>
          <p:nvPr/>
        </p:nvCxnSpPr>
        <p:spPr>
          <a:xfrm flipH="1">
            <a:off x="6111202" y="1189369"/>
            <a:ext cx="1682463" cy="2540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71429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7F8BCAF-B32C-8DED-9EB6-194B6B89C332}"/>
              </a:ext>
            </a:extLst>
          </p:cNvPr>
          <p:cNvSpPr txBox="1"/>
          <p:nvPr/>
        </p:nvSpPr>
        <p:spPr>
          <a:xfrm>
            <a:off x="3644310" y="5019971"/>
            <a:ext cx="6254602" cy="1200329"/>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Quand vous avez sur l’écran de votre ordinateur ces raccourcis, Il y à une façon rapide pour la mise à jour des licences. Il suffit de cliquer sur le Coq et vous démarrez directement la mise à jour vous aurez la même </a:t>
            </a:r>
            <a:r>
              <a:rPr lang="fr-FR" dirty="0">
                <a:solidFill>
                  <a:srgbClr val="000000"/>
                </a:solidFill>
                <a:latin typeface="Calibri" panose="020F0502020204030204" pitchFamily="34" charset="0"/>
              </a:rPr>
              <a:t>présentation que la diapositive</a:t>
            </a:r>
            <a:r>
              <a:rPr lang="fr-FR" sz="1800" b="0" i="0" u="none" strike="noStrike" dirty="0">
                <a:solidFill>
                  <a:srgbClr val="000000"/>
                </a:solidFill>
                <a:effectLst/>
                <a:latin typeface="Calibri" panose="020F0502020204030204" pitchFamily="34" charset="0"/>
              </a:rPr>
              <a:t> 13.</a:t>
            </a:r>
            <a:endParaRPr lang="fr-FR" dirty="0"/>
          </a:p>
        </p:txBody>
      </p:sp>
      <p:pic>
        <p:nvPicPr>
          <p:cNvPr id="4" name="Image 3">
            <a:extLst>
              <a:ext uri="{FF2B5EF4-FFF2-40B4-BE49-F238E27FC236}">
                <a16:creationId xmlns:a16="http://schemas.microsoft.com/office/drawing/2014/main" id="{31FBFCB5-C837-8D38-02BA-CA9A5949CD06}"/>
              </a:ext>
            </a:extLst>
          </p:cNvPr>
          <p:cNvPicPr>
            <a:picLocks noChangeAspect="1"/>
          </p:cNvPicPr>
          <p:nvPr/>
        </p:nvPicPr>
        <p:blipFill rotWithShape="1">
          <a:blip r:embed="rId2"/>
          <a:srcRect l="28274" t="27925" r="52381" b="57479"/>
          <a:stretch/>
        </p:blipFill>
        <p:spPr bwMode="auto">
          <a:xfrm>
            <a:off x="1869339" y="2721935"/>
            <a:ext cx="3875687" cy="1644862"/>
          </a:xfrm>
          <a:prstGeom prst="rect">
            <a:avLst/>
          </a:prstGeom>
          <a:ln>
            <a:noFill/>
          </a:ln>
          <a:extLst>
            <a:ext uri="{53640926-AAD7-44D8-BBD7-CCE9431645EC}">
              <a14:shadowObscured xmlns:a14="http://schemas.microsoft.com/office/drawing/2010/main"/>
            </a:ext>
          </a:extLst>
        </p:spPr>
      </p:pic>
      <p:cxnSp>
        <p:nvCxnSpPr>
          <p:cNvPr id="5" name="Connecteur droit avec flèche 4">
            <a:extLst>
              <a:ext uri="{FF2B5EF4-FFF2-40B4-BE49-F238E27FC236}">
                <a16:creationId xmlns:a16="http://schemas.microsoft.com/office/drawing/2014/main" id="{99F86AB8-1C2D-D420-8C18-98C46195B28E}"/>
              </a:ext>
            </a:extLst>
          </p:cNvPr>
          <p:cNvCxnSpPr>
            <a:cxnSpLocks/>
          </p:cNvCxnSpPr>
          <p:nvPr/>
        </p:nvCxnSpPr>
        <p:spPr>
          <a:xfrm flipH="1" flipV="1">
            <a:off x="2668772" y="3955312"/>
            <a:ext cx="893135" cy="171715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ZoneTexte 9">
            <a:extLst>
              <a:ext uri="{FF2B5EF4-FFF2-40B4-BE49-F238E27FC236}">
                <a16:creationId xmlns:a16="http://schemas.microsoft.com/office/drawing/2014/main" id="{FC15A0FF-E17A-979C-DD6D-534099287BD5}"/>
              </a:ext>
            </a:extLst>
          </p:cNvPr>
          <p:cNvSpPr txBox="1"/>
          <p:nvPr/>
        </p:nvSpPr>
        <p:spPr>
          <a:xfrm>
            <a:off x="1698551" y="539199"/>
            <a:ext cx="8795784" cy="523220"/>
          </a:xfrm>
          <a:prstGeom prst="rect">
            <a:avLst/>
          </a:prstGeom>
          <a:noFill/>
        </p:spPr>
        <p:txBody>
          <a:bodyPr wrap="square">
            <a:spAutoFit/>
          </a:bodyPr>
          <a:lstStyle/>
          <a:p>
            <a:pPr algn="ctr"/>
            <a:r>
              <a:rPr lang="fr-FR" sz="2800" b="0" i="0" u="none" strike="noStrike" dirty="0">
                <a:solidFill>
                  <a:srgbClr val="000000"/>
                </a:solidFill>
                <a:effectLst/>
                <a:latin typeface="Arial" panose="020B0604020202020204" pitchFamily="34" charset="0"/>
                <a:cs typeface="Arial" panose="020B0604020202020204" pitchFamily="34" charset="0"/>
              </a:rPr>
              <a:t>Raccourci pour la mise à jour des licences</a:t>
            </a:r>
            <a:endParaRPr lang="fr-F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9883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A3FA7BF-072C-4352-946E-EF66A66DE4B9}"/>
              </a:ext>
            </a:extLst>
          </p:cNvPr>
          <p:cNvSpPr txBox="1"/>
          <p:nvPr/>
        </p:nvSpPr>
        <p:spPr>
          <a:xfrm>
            <a:off x="1103097" y="852997"/>
            <a:ext cx="9117366" cy="1754326"/>
          </a:xfrm>
          <a:prstGeom prst="rect">
            <a:avLst/>
          </a:prstGeom>
          <a:noFill/>
        </p:spPr>
        <p:txBody>
          <a:bodyPr wrap="square">
            <a:spAutoFit/>
          </a:bodyPr>
          <a:lstStyle/>
          <a:p>
            <a:pPr algn="ctr"/>
            <a:r>
              <a:rPr lang="fr-FR" sz="5400" dirty="0"/>
              <a:t>Utilisation de GESTION CONCOURS FFPJP</a:t>
            </a:r>
          </a:p>
        </p:txBody>
      </p:sp>
      <p:sp>
        <p:nvSpPr>
          <p:cNvPr id="5" name="ZoneTexte 4">
            <a:extLst>
              <a:ext uri="{FF2B5EF4-FFF2-40B4-BE49-F238E27FC236}">
                <a16:creationId xmlns:a16="http://schemas.microsoft.com/office/drawing/2014/main" id="{34FDE014-FFF9-4A5A-8942-BFEB2C1EC5ED}"/>
              </a:ext>
            </a:extLst>
          </p:cNvPr>
          <p:cNvSpPr txBox="1"/>
          <p:nvPr/>
        </p:nvSpPr>
        <p:spPr>
          <a:xfrm>
            <a:off x="924757" y="3717070"/>
            <a:ext cx="10342485" cy="830997"/>
          </a:xfrm>
          <a:prstGeom prst="rect">
            <a:avLst/>
          </a:prstGeom>
          <a:noFill/>
        </p:spPr>
        <p:txBody>
          <a:bodyPr wrap="square">
            <a:spAutoFit/>
          </a:bodyPr>
          <a:lstStyle/>
          <a:p>
            <a:pPr algn="ctr"/>
            <a:r>
              <a:rPr lang="fr-FR" sz="4800" dirty="0"/>
              <a:t>Créer et Gérer un concours</a:t>
            </a:r>
          </a:p>
        </p:txBody>
      </p:sp>
      <p:pic>
        <p:nvPicPr>
          <p:cNvPr id="4" name="Image 1">
            <a:extLst>
              <a:ext uri="{FF2B5EF4-FFF2-40B4-BE49-F238E27FC236}">
                <a16:creationId xmlns:a16="http://schemas.microsoft.com/office/drawing/2014/main" id="{53B0AEA9-2513-4F07-A183-649A589AB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490" y="303126"/>
            <a:ext cx="1668700" cy="2188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7E2991B-92A0-48C5-A976-FD201F552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6212" y="121298"/>
            <a:ext cx="2486025"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600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518CD7F-36EE-CC6F-39C5-91E2B82748EB}"/>
              </a:ext>
            </a:extLst>
          </p:cNvPr>
          <p:cNvPicPr>
            <a:picLocks noChangeAspect="1"/>
          </p:cNvPicPr>
          <p:nvPr/>
        </p:nvPicPr>
        <p:blipFill rotWithShape="1">
          <a:blip r:embed="rId2"/>
          <a:srcRect l="20503" t="6467" r="20635" b="10053"/>
          <a:stretch/>
        </p:blipFill>
        <p:spPr bwMode="auto">
          <a:xfrm>
            <a:off x="668522" y="1810636"/>
            <a:ext cx="5047474" cy="4026637"/>
          </a:xfrm>
          <a:prstGeom prst="rect">
            <a:avLst/>
          </a:prstGeom>
          <a:ln>
            <a:noFill/>
          </a:ln>
          <a:extLst>
            <a:ext uri="{53640926-AAD7-44D8-BBD7-CCE9431645EC}">
              <a14:shadowObscured xmlns:a14="http://schemas.microsoft.com/office/drawing/2010/main"/>
            </a:ext>
          </a:extLst>
        </p:spPr>
      </p:pic>
      <p:pic>
        <p:nvPicPr>
          <p:cNvPr id="3" name="Image 2">
            <a:extLst>
              <a:ext uri="{FF2B5EF4-FFF2-40B4-BE49-F238E27FC236}">
                <a16:creationId xmlns:a16="http://schemas.microsoft.com/office/drawing/2014/main" id="{5010B863-62AE-A455-F05E-C13BCB1A66E1}"/>
              </a:ext>
            </a:extLst>
          </p:cNvPr>
          <p:cNvPicPr>
            <a:picLocks noChangeAspect="1"/>
          </p:cNvPicPr>
          <p:nvPr/>
        </p:nvPicPr>
        <p:blipFill rotWithShape="1">
          <a:blip r:embed="rId3"/>
          <a:srcRect l="20315" t="10615" r="20340" b="7184"/>
          <a:stretch/>
        </p:blipFill>
        <p:spPr>
          <a:xfrm>
            <a:off x="6494958" y="1810637"/>
            <a:ext cx="5168043" cy="4026636"/>
          </a:xfrm>
          <a:prstGeom prst="rect">
            <a:avLst/>
          </a:prstGeom>
        </p:spPr>
      </p:pic>
      <p:sp>
        <p:nvSpPr>
          <p:cNvPr id="5" name="ZoneTexte 4">
            <a:extLst>
              <a:ext uri="{FF2B5EF4-FFF2-40B4-BE49-F238E27FC236}">
                <a16:creationId xmlns:a16="http://schemas.microsoft.com/office/drawing/2014/main" id="{45CA5525-7606-728A-14B3-E62635664BCA}"/>
              </a:ext>
            </a:extLst>
          </p:cNvPr>
          <p:cNvSpPr txBox="1"/>
          <p:nvPr/>
        </p:nvSpPr>
        <p:spPr>
          <a:xfrm>
            <a:off x="2145119" y="415308"/>
            <a:ext cx="6097772" cy="1200329"/>
          </a:xfrm>
          <a:prstGeom prst="rect">
            <a:avLst/>
          </a:prstGeom>
          <a:noFill/>
        </p:spPr>
        <p:txBody>
          <a:bodyPr wrap="square">
            <a:spAutoFit/>
          </a:bodyPr>
          <a:lstStyle/>
          <a:p>
            <a:pPr algn="ctr"/>
            <a:r>
              <a:rPr lang="fr-FR" sz="1800" b="0" i="0" u="none" strike="noStrike" dirty="0">
                <a:solidFill>
                  <a:srgbClr val="000000"/>
                </a:solidFill>
                <a:effectLst/>
                <a:latin typeface="Calibri" panose="020F0502020204030204" pitchFamily="34" charset="0"/>
              </a:rPr>
              <a:t>A la mise en route du Logiciel Gestion concours vous devez commencer par </a:t>
            </a:r>
            <a:r>
              <a:rPr lang="fr-FR" sz="1800" dirty="0">
                <a:solidFill>
                  <a:srgbClr val="000000"/>
                </a:solidFill>
                <a:latin typeface="Calibri" panose="020F0502020204030204" pitchFamily="34" charset="0"/>
              </a:rPr>
              <a:t>Télécharger</a:t>
            </a:r>
            <a:r>
              <a:rPr lang="fr-FR" sz="1800" b="0" i="0" u="none" strike="noStrike" dirty="0">
                <a:solidFill>
                  <a:srgbClr val="000000"/>
                </a:solidFill>
                <a:effectLst/>
                <a:latin typeface="Calibri" panose="020F0502020204030204" pitchFamily="34" charset="0"/>
              </a:rPr>
              <a:t> la base licenciés pour la mise à jour. La mis à jour doit être faite avant chaque concours. La mise à jour Fédérale se faisant tout les jours</a:t>
            </a:r>
            <a:endParaRPr lang="fr-FR" dirty="0"/>
          </a:p>
        </p:txBody>
      </p:sp>
      <p:cxnSp>
        <p:nvCxnSpPr>
          <p:cNvPr id="4" name="Connecteur droit avec flèche 3">
            <a:extLst>
              <a:ext uri="{FF2B5EF4-FFF2-40B4-BE49-F238E27FC236}">
                <a16:creationId xmlns:a16="http://schemas.microsoft.com/office/drawing/2014/main" id="{843C3AB3-8AF2-9694-2D84-7D12D3DA545C}"/>
              </a:ext>
            </a:extLst>
          </p:cNvPr>
          <p:cNvCxnSpPr>
            <a:cxnSpLocks/>
          </p:cNvCxnSpPr>
          <p:nvPr/>
        </p:nvCxnSpPr>
        <p:spPr>
          <a:xfrm flipH="1">
            <a:off x="1990165" y="914400"/>
            <a:ext cx="367553" cy="29314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72162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76C3B95-FDBE-47AC-B1EC-8AB6C6361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151" y="228481"/>
            <a:ext cx="2133683" cy="27986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97FD1A3A-C89E-4588-84EA-D40B421DE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7810" y="452415"/>
            <a:ext cx="2486025" cy="248602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F8BC309E-0056-418F-A278-630C8AFFB23F}"/>
              </a:ext>
            </a:extLst>
          </p:cNvPr>
          <p:cNvSpPr txBox="1"/>
          <p:nvPr/>
        </p:nvSpPr>
        <p:spPr>
          <a:xfrm>
            <a:off x="867747" y="3244333"/>
            <a:ext cx="10440955" cy="2308324"/>
          </a:xfrm>
          <a:prstGeom prst="rect">
            <a:avLst/>
          </a:prstGeom>
          <a:noFill/>
        </p:spPr>
        <p:txBody>
          <a:bodyPr wrap="square">
            <a:spAutoFit/>
          </a:bodyPr>
          <a:lstStyle/>
          <a:p>
            <a:pPr algn="ctr"/>
            <a:r>
              <a:rPr lang="fr-FR" sz="7200" dirty="0"/>
              <a:t>Bienvenu à la Formation                               GESTION CONCOURS FFPJP</a:t>
            </a:r>
          </a:p>
        </p:txBody>
      </p:sp>
      <p:sp>
        <p:nvSpPr>
          <p:cNvPr id="9" name="ZoneTexte 8">
            <a:extLst>
              <a:ext uri="{FF2B5EF4-FFF2-40B4-BE49-F238E27FC236}">
                <a16:creationId xmlns:a16="http://schemas.microsoft.com/office/drawing/2014/main" id="{A700E7F7-6126-4D2A-A48A-6229AC0CA6D3}"/>
              </a:ext>
            </a:extLst>
          </p:cNvPr>
          <p:cNvSpPr txBox="1"/>
          <p:nvPr/>
        </p:nvSpPr>
        <p:spPr>
          <a:xfrm>
            <a:off x="1434992" y="2398889"/>
            <a:ext cx="8769484"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COMITE DEPARTEMENTAL DES YVELINES</a:t>
            </a:r>
            <a:endParaRPr kumimoji="0" lang="fr-FR" altLang="fr-FR" sz="2400" b="1" i="0" u="none" strike="noStrike" cap="none" normalizeH="0" baseline="0" dirty="0">
              <a:ln>
                <a:noFill/>
              </a:ln>
              <a:solidFill>
                <a:srgbClr val="0000FF"/>
              </a:solidFill>
              <a:effectLst/>
              <a:latin typeface="Garamond" panose="02020404030301010803" pitchFamily="18" charset="0"/>
            </a:endParaRPr>
          </a:p>
        </p:txBody>
      </p:sp>
    </p:spTree>
    <p:extLst>
      <p:ext uri="{BB962C8B-B14F-4D97-AF65-F5344CB8AC3E}">
        <p14:creationId xmlns:p14="http://schemas.microsoft.com/office/powerpoint/2010/main" val="2283816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4AD1928-163A-4762-B606-A882E0353AC2}"/>
              </a:ext>
            </a:extLst>
          </p:cNvPr>
          <p:cNvSpPr txBox="1"/>
          <p:nvPr/>
        </p:nvSpPr>
        <p:spPr>
          <a:xfrm>
            <a:off x="279918" y="774498"/>
            <a:ext cx="11784563" cy="400110"/>
          </a:xfrm>
          <a:prstGeom prst="rect">
            <a:avLst/>
          </a:prstGeom>
          <a:noFill/>
        </p:spPr>
        <p:txBody>
          <a:bodyPr wrap="square">
            <a:spAutoFit/>
          </a:bodyPr>
          <a:lstStyle/>
          <a:p>
            <a:pPr algn="ctr"/>
            <a:r>
              <a:rPr lang="fr-FR" sz="2000" b="1" i="0" u="none" strike="noStrike" dirty="0">
                <a:solidFill>
                  <a:srgbClr val="FF0000"/>
                </a:solidFill>
                <a:effectLst/>
                <a:latin typeface="Calibri" panose="020F0502020204030204" pitchFamily="34" charset="0"/>
              </a:rPr>
              <a:t>Pour créer </a:t>
            </a:r>
            <a:r>
              <a:rPr lang="fr-FR" sz="2000" b="0" i="0" u="none" strike="noStrike" dirty="0">
                <a:solidFill>
                  <a:srgbClr val="000000"/>
                </a:solidFill>
                <a:effectLst/>
                <a:latin typeface="Calibri" panose="020F0502020204030204" pitchFamily="34" charset="0"/>
              </a:rPr>
              <a:t>un concours le maximum est de 20 Caractères, il ne faut aucun signe de ponctuation. </a:t>
            </a:r>
            <a:endParaRPr lang="fr-FR" sz="2000" dirty="0"/>
          </a:p>
        </p:txBody>
      </p:sp>
      <p:sp>
        <p:nvSpPr>
          <p:cNvPr id="5" name="ZoneTexte 4">
            <a:extLst>
              <a:ext uri="{FF2B5EF4-FFF2-40B4-BE49-F238E27FC236}">
                <a16:creationId xmlns:a16="http://schemas.microsoft.com/office/drawing/2014/main" id="{713BDFD0-3CF0-47FF-B84E-EECEBA70CC47}"/>
              </a:ext>
            </a:extLst>
          </p:cNvPr>
          <p:cNvSpPr txBox="1"/>
          <p:nvPr/>
        </p:nvSpPr>
        <p:spPr>
          <a:xfrm>
            <a:off x="591314" y="1359274"/>
            <a:ext cx="2323891" cy="369332"/>
          </a:xfrm>
          <a:prstGeom prst="rect">
            <a:avLst/>
          </a:prstGeom>
          <a:solidFill>
            <a:srgbClr val="FFFF00"/>
          </a:solidFill>
        </p:spPr>
        <p:txBody>
          <a:bodyPr wrap="square">
            <a:spAutoFit/>
          </a:bodyPr>
          <a:lstStyle/>
          <a:p>
            <a:r>
              <a:rPr lang="fr-FR" sz="1800" b="0" i="0" u="none" strike="noStrike" dirty="0">
                <a:solidFill>
                  <a:srgbClr val="000000"/>
                </a:solidFill>
                <a:effectLst/>
                <a:latin typeface="Calibri" panose="020F0502020204030204" pitchFamily="34" charset="0"/>
              </a:rPr>
              <a:t> </a:t>
            </a:r>
            <a:r>
              <a:rPr lang="fr-FR" sz="1800" b="0" i="0" u="sng" strike="noStrike" dirty="0">
                <a:solidFill>
                  <a:srgbClr val="000000"/>
                </a:solidFill>
                <a:effectLst/>
                <a:latin typeface="Calibri" panose="020F0502020204030204" pitchFamily="34" charset="0"/>
              </a:rPr>
              <a:t>Exemple de création</a:t>
            </a:r>
            <a:r>
              <a:rPr lang="fr-FR" sz="1800" b="0" i="0" u="none" strike="noStrike" dirty="0">
                <a:solidFill>
                  <a:srgbClr val="000000"/>
                </a:solidFill>
                <a:effectLst/>
                <a:latin typeface="Calibri" panose="020F0502020204030204" pitchFamily="34" charset="0"/>
              </a:rPr>
              <a:t>: </a:t>
            </a:r>
            <a:endParaRPr lang="fr-FR" dirty="0"/>
          </a:p>
        </p:txBody>
      </p:sp>
      <p:sp>
        <p:nvSpPr>
          <p:cNvPr id="7" name="ZoneTexte 6">
            <a:extLst>
              <a:ext uri="{FF2B5EF4-FFF2-40B4-BE49-F238E27FC236}">
                <a16:creationId xmlns:a16="http://schemas.microsoft.com/office/drawing/2014/main" id="{8088DA6F-FA42-4DD4-A260-5E7C274A8942}"/>
              </a:ext>
            </a:extLst>
          </p:cNvPr>
          <p:cNvSpPr txBox="1"/>
          <p:nvPr/>
        </p:nvSpPr>
        <p:spPr>
          <a:xfrm>
            <a:off x="2729596" y="1967534"/>
            <a:ext cx="1294660"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Club </a:t>
            </a:r>
            <a:r>
              <a:rPr lang="fr-FR" sz="1800" b="0" i="0" u="none" strike="noStrike" dirty="0">
                <a:solidFill>
                  <a:srgbClr val="FF0000"/>
                </a:solidFill>
                <a:effectLst/>
                <a:latin typeface="Calibri" panose="020F0502020204030204" pitchFamily="34" charset="0"/>
              </a:rPr>
              <a:t>1083</a:t>
            </a:r>
            <a:r>
              <a:rPr lang="fr-FR" sz="1800" b="0" i="0" u="none" strike="noStrike" dirty="0">
                <a:solidFill>
                  <a:srgbClr val="000000"/>
                </a:solidFill>
                <a:effectLst/>
                <a:latin typeface="Calibri" panose="020F0502020204030204" pitchFamily="34" charset="0"/>
              </a:rPr>
              <a:t> </a:t>
            </a:r>
            <a:endParaRPr lang="fr-FR" dirty="0"/>
          </a:p>
        </p:txBody>
      </p:sp>
      <p:sp>
        <p:nvSpPr>
          <p:cNvPr id="9" name="ZoneTexte 8">
            <a:extLst>
              <a:ext uri="{FF2B5EF4-FFF2-40B4-BE49-F238E27FC236}">
                <a16:creationId xmlns:a16="http://schemas.microsoft.com/office/drawing/2014/main" id="{6BF0FC3E-00E2-4506-B416-A26861D018FD}"/>
              </a:ext>
            </a:extLst>
          </p:cNvPr>
          <p:cNvSpPr txBox="1"/>
          <p:nvPr/>
        </p:nvSpPr>
        <p:spPr>
          <a:xfrm>
            <a:off x="3638574" y="2546092"/>
            <a:ext cx="6094520"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 Formation </a:t>
            </a:r>
            <a:r>
              <a:rPr lang="fr-FR" sz="1800" b="0" i="0" u="none" strike="noStrike" dirty="0">
                <a:solidFill>
                  <a:srgbClr val="FF0000"/>
                </a:solidFill>
                <a:effectLst/>
                <a:latin typeface="Calibri" panose="020F0502020204030204" pitchFamily="34" charset="0"/>
              </a:rPr>
              <a:t>X2</a:t>
            </a:r>
            <a:r>
              <a:rPr lang="fr-FR" dirty="0"/>
              <a:t> </a:t>
            </a:r>
          </a:p>
        </p:txBody>
      </p:sp>
      <p:sp>
        <p:nvSpPr>
          <p:cNvPr id="11" name="ZoneTexte 10">
            <a:extLst>
              <a:ext uri="{FF2B5EF4-FFF2-40B4-BE49-F238E27FC236}">
                <a16:creationId xmlns:a16="http://schemas.microsoft.com/office/drawing/2014/main" id="{62DA0A92-E309-4EF0-BB11-87BF27E8464D}"/>
              </a:ext>
            </a:extLst>
          </p:cNvPr>
          <p:cNvSpPr txBox="1"/>
          <p:nvPr/>
        </p:nvSpPr>
        <p:spPr>
          <a:xfrm>
            <a:off x="4734017" y="3201938"/>
            <a:ext cx="2456896"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Type de Concours </a:t>
            </a:r>
            <a:r>
              <a:rPr lang="fr-FR" sz="1800" b="0" i="0" u="none" strike="noStrike" dirty="0">
                <a:solidFill>
                  <a:srgbClr val="FF0000"/>
                </a:solidFill>
                <a:effectLst/>
                <a:latin typeface="Calibri" panose="020F0502020204030204" pitchFamily="34" charset="0"/>
              </a:rPr>
              <a:t>DEP </a:t>
            </a:r>
            <a:endParaRPr lang="fr-FR" dirty="0">
              <a:solidFill>
                <a:srgbClr val="FF0000"/>
              </a:solidFill>
            </a:endParaRPr>
          </a:p>
        </p:txBody>
      </p:sp>
      <p:sp>
        <p:nvSpPr>
          <p:cNvPr id="13" name="ZoneTexte 12">
            <a:extLst>
              <a:ext uri="{FF2B5EF4-FFF2-40B4-BE49-F238E27FC236}">
                <a16:creationId xmlns:a16="http://schemas.microsoft.com/office/drawing/2014/main" id="{7E23E8CA-0729-4139-8684-C1E50C65C1BD}"/>
              </a:ext>
            </a:extLst>
          </p:cNvPr>
          <p:cNvSpPr txBox="1"/>
          <p:nvPr/>
        </p:nvSpPr>
        <p:spPr>
          <a:xfrm>
            <a:off x="6868282" y="3571270"/>
            <a:ext cx="1835458"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Date: </a:t>
            </a:r>
            <a:r>
              <a:rPr lang="fr-FR" sz="1800" b="0" i="0" u="none" strike="noStrike" dirty="0">
                <a:solidFill>
                  <a:srgbClr val="FF0000"/>
                </a:solidFill>
                <a:effectLst/>
                <a:latin typeface="Calibri" panose="020F0502020204030204" pitchFamily="34" charset="0"/>
              </a:rPr>
              <a:t>12 01 2021</a:t>
            </a:r>
            <a:r>
              <a:rPr lang="fr-FR" dirty="0">
                <a:solidFill>
                  <a:srgbClr val="FF0000"/>
                </a:solidFill>
              </a:rPr>
              <a:t> </a:t>
            </a:r>
          </a:p>
        </p:txBody>
      </p:sp>
      <p:sp>
        <p:nvSpPr>
          <p:cNvPr id="15" name="ZoneTexte 14">
            <a:extLst>
              <a:ext uri="{FF2B5EF4-FFF2-40B4-BE49-F238E27FC236}">
                <a16:creationId xmlns:a16="http://schemas.microsoft.com/office/drawing/2014/main" id="{EC40373D-7256-4793-ABE1-18C5E768E076}"/>
              </a:ext>
            </a:extLst>
          </p:cNvPr>
          <p:cNvSpPr txBox="1"/>
          <p:nvPr/>
        </p:nvSpPr>
        <p:spPr>
          <a:xfrm>
            <a:off x="2915205" y="4248372"/>
            <a:ext cx="6094520"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Créer le Concours:          </a:t>
            </a:r>
            <a:r>
              <a:rPr lang="fr-FR" sz="1800" b="0" i="0" u="none" strike="noStrike" dirty="0">
                <a:solidFill>
                  <a:srgbClr val="FF0000"/>
                </a:solidFill>
                <a:effectLst/>
                <a:latin typeface="Calibri" panose="020F0502020204030204" pitchFamily="34" charset="0"/>
              </a:rPr>
              <a:t>1083 X2 DEP 12 01 2021</a:t>
            </a:r>
            <a:r>
              <a:rPr lang="fr-FR" dirty="0">
                <a:solidFill>
                  <a:srgbClr val="FF0000"/>
                </a:solidFill>
              </a:rPr>
              <a:t> </a:t>
            </a:r>
          </a:p>
        </p:txBody>
      </p:sp>
      <p:sp>
        <p:nvSpPr>
          <p:cNvPr id="10" name="ZoneTexte 9">
            <a:extLst>
              <a:ext uri="{FF2B5EF4-FFF2-40B4-BE49-F238E27FC236}">
                <a16:creationId xmlns:a16="http://schemas.microsoft.com/office/drawing/2014/main" id="{6218A563-F0F4-4370-B676-F03A7D202BC6}"/>
              </a:ext>
            </a:extLst>
          </p:cNvPr>
          <p:cNvSpPr txBox="1"/>
          <p:nvPr/>
        </p:nvSpPr>
        <p:spPr>
          <a:xfrm>
            <a:off x="2533095" y="5327463"/>
            <a:ext cx="6096000"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Pour créer un concours il faut cliquer sur </a:t>
            </a:r>
            <a:endParaRPr lang="fr-FR" dirty="0"/>
          </a:p>
        </p:txBody>
      </p:sp>
      <p:pic>
        <p:nvPicPr>
          <p:cNvPr id="12" name="Image 11">
            <a:extLst>
              <a:ext uri="{FF2B5EF4-FFF2-40B4-BE49-F238E27FC236}">
                <a16:creationId xmlns:a16="http://schemas.microsoft.com/office/drawing/2014/main" id="{F42ED212-6D65-42F0-820B-5AA7FCFB7A75}"/>
              </a:ext>
            </a:extLst>
          </p:cNvPr>
          <p:cNvPicPr>
            <a:picLocks noChangeAspect="1"/>
          </p:cNvPicPr>
          <p:nvPr/>
        </p:nvPicPr>
        <p:blipFill rotWithShape="1">
          <a:blip r:embed="rId2"/>
          <a:srcRect l="11838" t="23613" r="74177" b="52499"/>
          <a:stretch/>
        </p:blipFill>
        <p:spPr>
          <a:xfrm>
            <a:off x="6793637" y="4692979"/>
            <a:ext cx="1704975" cy="1638299"/>
          </a:xfrm>
          <a:prstGeom prst="rect">
            <a:avLst/>
          </a:prstGeom>
        </p:spPr>
      </p:pic>
    </p:spTree>
    <p:extLst>
      <p:ext uri="{BB962C8B-B14F-4D97-AF65-F5344CB8AC3E}">
        <p14:creationId xmlns:p14="http://schemas.microsoft.com/office/powerpoint/2010/main" val="1814502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avec flèche 4">
            <a:extLst>
              <a:ext uri="{FF2B5EF4-FFF2-40B4-BE49-F238E27FC236}">
                <a16:creationId xmlns:a16="http://schemas.microsoft.com/office/drawing/2014/main" id="{F37967CA-4D62-46EC-84A7-5D3B7CECA6D4}"/>
              </a:ext>
            </a:extLst>
          </p:cNvPr>
          <p:cNvCxnSpPr>
            <a:cxnSpLocks/>
          </p:cNvCxnSpPr>
          <p:nvPr/>
        </p:nvCxnSpPr>
        <p:spPr>
          <a:xfrm flipH="1" flipV="1">
            <a:off x="6096000" y="828674"/>
            <a:ext cx="2781299" cy="67335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6" name="Image 5">
            <a:extLst>
              <a:ext uri="{FF2B5EF4-FFF2-40B4-BE49-F238E27FC236}">
                <a16:creationId xmlns:a16="http://schemas.microsoft.com/office/drawing/2014/main" id="{97CB6F08-B06E-45A0-8E9B-8D7848510555}"/>
              </a:ext>
            </a:extLst>
          </p:cNvPr>
          <p:cNvPicPr>
            <a:picLocks noChangeAspect="1"/>
          </p:cNvPicPr>
          <p:nvPr/>
        </p:nvPicPr>
        <p:blipFill rotWithShape="1">
          <a:blip r:embed="rId2"/>
          <a:srcRect l="10625" t="43750" r="53438" b="48195"/>
          <a:stretch/>
        </p:blipFill>
        <p:spPr>
          <a:xfrm>
            <a:off x="390524" y="380999"/>
            <a:ext cx="5705476" cy="895351"/>
          </a:xfrm>
          <a:prstGeom prst="rect">
            <a:avLst/>
          </a:prstGeom>
        </p:spPr>
      </p:pic>
      <p:sp>
        <p:nvSpPr>
          <p:cNvPr id="8" name="ZoneTexte 7">
            <a:extLst>
              <a:ext uri="{FF2B5EF4-FFF2-40B4-BE49-F238E27FC236}">
                <a16:creationId xmlns:a16="http://schemas.microsoft.com/office/drawing/2014/main" id="{25C5BEAE-4A78-4907-8287-E4B7C399F239}"/>
              </a:ext>
            </a:extLst>
          </p:cNvPr>
          <p:cNvSpPr txBox="1"/>
          <p:nvPr/>
        </p:nvSpPr>
        <p:spPr>
          <a:xfrm>
            <a:off x="1409699" y="1406009"/>
            <a:ext cx="9619085"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1083 X2 DEP 12 01 2021 Saisir le concours comme dans l’exemple ci-joint puis valider</a:t>
            </a:r>
            <a:r>
              <a:rPr lang="fr-FR" dirty="0"/>
              <a:t> ou par entrer</a:t>
            </a:r>
          </a:p>
        </p:txBody>
      </p:sp>
      <p:pic>
        <p:nvPicPr>
          <p:cNvPr id="12" name="Image 11">
            <a:extLst>
              <a:ext uri="{FF2B5EF4-FFF2-40B4-BE49-F238E27FC236}">
                <a16:creationId xmlns:a16="http://schemas.microsoft.com/office/drawing/2014/main" id="{B60E13D4-0DC9-4D15-B48B-51C4ECC573E7}"/>
              </a:ext>
            </a:extLst>
          </p:cNvPr>
          <p:cNvPicPr>
            <a:picLocks noChangeAspect="1"/>
          </p:cNvPicPr>
          <p:nvPr/>
        </p:nvPicPr>
        <p:blipFill rotWithShape="1">
          <a:blip r:embed="rId3"/>
          <a:srcRect l="27422" t="24723" r="58594" b="53750"/>
          <a:stretch/>
        </p:blipFill>
        <p:spPr>
          <a:xfrm>
            <a:off x="828674" y="2690812"/>
            <a:ext cx="1704975" cy="1476375"/>
          </a:xfrm>
          <a:prstGeom prst="rect">
            <a:avLst/>
          </a:prstGeom>
        </p:spPr>
      </p:pic>
      <p:sp>
        <p:nvSpPr>
          <p:cNvPr id="14" name="ZoneTexte 13">
            <a:extLst>
              <a:ext uri="{FF2B5EF4-FFF2-40B4-BE49-F238E27FC236}">
                <a16:creationId xmlns:a16="http://schemas.microsoft.com/office/drawing/2014/main" id="{D1051FF5-D8B9-45F4-983A-A4AD34D0007C}"/>
              </a:ext>
            </a:extLst>
          </p:cNvPr>
          <p:cNvSpPr txBox="1"/>
          <p:nvPr/>
        </p:nvSpPr>
        <p:spPr>
          <a:xfrm>
            <a:off x="2667000" y="2051327"/>
            <a:ext cx="6096000"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Ensuite</a:t>
            </a:r>
            <a:r>
              <a:rPr lang="fr-FR" dirty="0"/>
              <a:t> Nous passez à la phase préparer</a:t>
            </a:r>
          </a:p>
        </p:txBody>
      </p:sp>
      <p:cxnSp>
        <p:nvCxnSpPr>
          <p:cNvPr id="15" name="Connecteur droit avec flèche 14">
            <a:extLst>
              <a:ext uri="{FF2B5EF4-FFF2-40B4-BE49-F238E27FC236}">
                <a16:creationId xmlns:a16="http://schemas.microsoft.com/office/drawing/2014/main" id="{393CE60D-A5EA-4EED-A5AC-9CD616624505}"/>
              </a:ext>
            </a:extLst>
          </p:cNvPr>
          <p:cNvCxnSpPr>
            <a:cxnSpLocks/>
          </p:cNvCxnSpPr>
          <p:nvPr/>
        </p:nvCxnSpPr>
        <p:spPr>
          <a:xfrm flipH="1" flipV="1">
            <a:off x="2076451" y="3255169"/>
            <a:ext cx="1166811" cy="2976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8" name="ZoneTexte 17">
            <a:extLst>
              <a:ext uri="{FF2B5EF4-FFF2-40B4-BE49-F238E27FC236}">
                <a16:creationId xmlns:a16="http://schemas.microsoft.com/office/drawing/2014/main" id="{E2EAED56-CE85-49B4-8A3A-6D9BDA2C8890}"/>
              </a:ext>
            </a:extLst>
          </p:cNvPr>
          <p:cNvSpPr txBox="1"/>
          <p:nvPr/>
        </p:nvSpPr>
        <p:spPr>
          <a:xfrm>
            <a:off x="3152775" y="3368159"/>
            <a:ext cx="4343400"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Cliquer </a:t>
            </a:r>
            <a:r>
              <a:rPr lang="fr-FR" dirty="0">
                <a:solidFill>
                  <a:srgbClr val="000000"/>
                </a:solidFill>
                <a:latin typeface="Calibri" panose="020F0502020204030204" pitchFamily="34" charset="0"/>
              </a:rPr>
              <a:t>dessus</a:t>
            </a:r>
            <a:r>
              <a:rPr lang="fr-FR" sz="1800" b="0" i="0" u="none" strike="noStrike" dirty="0">
                <a:solidFill>
                  <a:srgbClr val="000000"/>
                </a:solidFill>
                <a:effectLst/>
                <a:latin typeface="Calibri" panose="020F0502020204030204" pitchFamily="34" charset="0"/>
              </a:rPr>
              <a:t> et apparait une autre fenêtre</a:t>
            </a:r>
            <a:r>
              <a:rPr lang="fr-FR" dirty="0"/>
              <a:t> </a:t>
            </a:r>
          </a:p>
        </p:txBody>
      </p:sp>
      <p:pic>
        <p:nvPicPr>
          <p:cNvPr id="19" name="Image 18">
            <a:extLst>
              <a:ext uri="{FF2B5EF4-FFF2-40B4-BE49-F238E27FC236}">
                <a16:creationId xmlns:a16="http://schemas.microsoft.com/office/drawing/2014/main" id="{4EFB3964-D85F-46F7-AB9F-DE5CF1542DD5}"/>
              </a:ext>
            </a:extLst>
          </p:cNvPr>
          <p:cNvPicPr>
            <a:picLocks noChangeAspect="1"/>
          </p:cNvPicPr>
          <p:nvPr/>
        </p:nvPicPr>
        <p:blipFill rotWithShape="1">
          <a:blip r:embed="rId4"/>
          <a:srcRect l="15000" t="10139" r="14844" b="10693"/>
          <a:stretch/>
        </p:blipFill>
        <p:spPr>
          <a:xfrm>
            <a:off x="952500" y="4285178"/>
            <a:ext cx="3676485" cy="2333626"/>
          </a:xfrm>
          <a:prstGeom prst="rect">
            <a:avLst/>
          </a:prstGeom>
        </p:spPr>
      </p:pic>
      <p:cxnSp>
        <p:nvCxnSpPr>
          <p:cNvPr id="20" name="Connecteur droit avec flèche 19">
            <a:extLst>
              <a:ext uri="{FF2B5EF4-FFF2-40B4-BE49-F238E27FC236}">
                <a16:creationId xmlns:a16="http://schemas.microsoft.com/office/drawing/2014/main" id="{4AA2E03E-1E3F-4A0B-8944-1024032CFA12}"/>
              </a:ext>
            </a:extLst>
          </p:cNvPr>
          <p:cNvCxnSpPr>
            <a:cxnSpLocks/>
          </p:cNvCxnSpPr>
          <p:nvPr/>
        </p:nvCxnSpPr>
        <p:spPr>
          <a:xfrm flipH="1" flipV="1">
            <a:off x="2207338" y="4488895"/>
            <a:ext cx="3835043" cy="5128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Connecteur droit avec flèche 21">
            <a:extLst>
              <a:ext uri="{FF2B5EF4-FFF2-40B4-BE49-F238E27FC236}">
                <a16:creationId xmlns:a16="http://schemas.microsoft.com/office/drawing/2014/main" id="{1DA88475-C697-4029-AC0A-75CA854E5200}"/>
              </a:ext>
            </a:extLst>
          </p:cNvPr>
          <p:cNvCxnSpPr>
            <a:cxnSpLocks/>
          </p:cNvCxnSpPr>
          <p:nvPr/>
        </p:nvCxnSpPr>
        <p:spPr>
          <a:xfrm flipH="1" flipV="1">
            <a:off x="4563544" y="6031172"/>
            <a:ext cx="1478837" cy="1315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ZoneTexte 25">
            <a:extLst>
              <a:ext uri="{FF2B5EF4-FFF2-40B4-BE49-F238E27FC236}">
                <a16:creationId xmlns:a16="http://schemas.microsoft.com/office/drawing/2014/main" id="{E73F5A7E-F777-4314-8F7D-78864F90464C}"/>
              </a:ext>
            </a:extLst>
          </p:cNvPr>
          <p:cNvSpPr txBox="1"/>
          <p:nvPr/>
        </p:nvSpPr>
        <p:spPr>
          <a:xfrm>
            <a:off x="6024560" y="4766966"/>
            <a:ext cx="3062290"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Sélectionner votre concours</a:t>
            </a:r>
            <a:r>
              <a:rPr lang="fr-FR" dirty="0"/>
              <a:t> </a:t>
            </a:r>
          </a:p>
        </p:txBody>
      </p:sp>
      <p:sp>
        <p:nvSpPr>
          <p:cNvPr id="28" name="ZoneTexte 27">
            <a:extLst>
              <a:ext uri="{FF2B5EF4-FFF2-40B4-BE49-F238E27FC236}">
                <a16:creationId xmlns:a16="http://schemas.microsoft.com/office/drawing/2014/main" id="{B41A918E-4AA2-43EE-845A-62925A09FF9E}"/>
              </a:ext>
            </a:extLst>
          </p:cNvPr>
          <p:cNvSpPr txBox="1"/>
          <p:nvPr/>
        </p:nvSpPr>
        <p:spPr>
          <a:xfrm>
            <a:off x="6149621" y="5978009"/>
            <a:ext cx="1276350"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Valider ici</a:t>
            </a:r>
            <a:r>
              <a:rPr lang="fr-FR" dirty="0"/>
              <a:t> </a:t>
            </a:r>
          </a:p>
        </p:txBody>
      </p:sp>
    </p:spTree>
    <p:extLst>
      <p:ext uri="{BB962C8B-B14F-4D97-AF65-F5344CB8AC3E}">
        <p14:creationId xmlns:p14="http://schemas.microsoft.com/office/powerpoint/2010/main" val="4167719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7ABEDE3-1E3D-42EA-B577-1DD48A0A4D42}"/>
              </a:ext>
            </a:extLst>
          </p:cNvPr>
          <p:cNvSpPr txBox="1"/>
          <p:nvPr/>
        </p:nvSpPr>
        <p:spPr>
          <a:xfrm>
            <a:off x="504825" y="400735"/>
            <a:ext cx="10915650" cy="369332"/>
          </a:xfrm>
          <a:prstGeom prst="rect">
            <a:avLst/>
          </a:prstGeom>
          <a:noFill/>
        </p:spPr>
        <p:txBody>
          <a:bodyPr wrap="square">
            <a:spAutoFit/>
          </a:bodyPr>
          <a:lstStyle/>
          <a:p>
            <a:pPr algn="ctr"/>
            <a:r>
              <a:rPr lang="fr-FR" sz="1800" b="1" i="0" u="sng" strike="noStrike" dirty="0">
                <a:solidFill>
                  <a:srgbClr val="FF0000"/>
                </a:solidFill>
                <a:effectLst/>
                <a:latin typeface="Calibri" panose="020F0502020204030204" pitchFamily="34" charset="0"/>
              </a:rPr>
              <a:t>Bien Choisir le Type de Concours que l'on doit faire. Diapositive suivante en suivant l’ordre de la présentation</a:t>
            </a:r>
            <a:r>
              <a:rPr lang="fr-FR" b="1" u="sng" dirty="0">
                <a:solidFill>
                  <a:srgbClr val="FF0000"/>
                </a:solidFill>
              </a:rPr>
              <a:t> </a:t>
            </a:r>
          </a:p>
        </p:txBody>
      </p:sp>
      <p:sp>
        <p:nvSpPr>
          <p:cNvPr id="7" name="ZoneTexte 6">
            <a:extLst>
              <a:ext uri="{FF2B5EF4-FFF2-40B4-BE49-F238E27FC236}">
                <a16:creationId xmlns:a16="http://schemas.microsoft.com/office/drawing/2014/main" id="{B080FD0D-706C-456A-8B9E-DE5F89B08A04}"/>
              </a:ext>
            </a:extLst>
          </p:cNvPr>
          <p:cNvSpPr txBox="1"/>
          <p:nvPr/>
        </p:nvSpPr>
        <p:spPr>
          <a:xfrm>
            <a:off x="381000" y="1086535"/>
            <a:ext cx="11591925"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1 - Choix: Il faut que le Département choisi soit bien le Nôtre. (YVELINES</a:t>
            </a:r>
            <a:r>
              <a:rPr lang="fr-FR" dirty="0">
                <a:solidFill>
                  <a:srgbClr val="000000"/>
                </a:solidFill>
                <a:latin typeface="Calibri" panose="020F0502020204030204" pitchFamily="34" charset="0"/>
              </a:rPr>
              <a:t>. Important pour le calcul des points du Concours)</a:t>
            </a:r>
            <a:endParaRPr lang="fr-FR" dirty="0"/>
          </a:p>
        </p:txBody>
      </p:sp>
      <p:sp>
        <p:nvSpPr>
          <p:cNvPr id="9" name="ZoneTexte 8">
            <a:extLst>
              <a:ext uri="{FF2B5EF4-FFF2-40B4-BE49-F238E27FC236}">
                <a16:creationId xmlns:a16="http://schemas.microsoft.com/office/drawing/2014/main" id="{92B06BAB-FF0F-4B86-87BB-AD64E9A01AEF}"/>
              </a:ext>
            </a:extLst>
          </p:cNvPr>
          <p:cNvSpPr txBox="1"/>
          <p:nvPr/>
        </p:nvSpPr>
        <p:spPr>
          <a:xfrm>
            <a:off x="381000" y="1455867"/>
            <a:ext cx="6096000"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2 – Choix: le type de Formation X1, X2 ou X3.</a:t>
            </a:r>
            <a:r>
              <a:rPr lang="fr-FR" dirty="0"/>
              <a:t> </a:t>
            </a:r>
          </a:p>
        </p:txBody>
      </p:sp>
      <p:sp>
        <p:nvSpPr>
          <p:cNvPr id="11" name="ZoneTexte 10">
            <a:extLst>
              <a:ext uri="{FF2B5EF4-FFF2-40B4-BE49-F238E27FC236}">
                <a16:creationId xmlns:a16="http://schemas.microsoft.com/office/drawing/2014/main" id="{9801F392-791E-4D9E-A076-39AE5CDE3121}"/>
              </a:ext>
            </a:extLst>
          </p:cNvPr>
          <p:cNvSpPr txBox="1"/>
          <p:nvPr/>
        </p:nvSpPr>
        <p:spPr>
          <a:xfrm>
            <a:off x="381000" y="1825199"/>
            <a:ext cx="6096000"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3 – Choix: type de qualification. </a:t>
            </a:r>
            <a:endParaRPr lang="fr-FR" dirty="0"/>
          </a:p>
        </p:txBody>
      </p:sp>
      <p:sp>
        <p:nvSpPr>
          <p:cNvPr id="13" name="ZoneTexte 12">
            <a:extLst>
              <a:ext uri="{FF2B5EF4-FFF2-40B4-BE49-F238E27FC236}">
                <a16:creationId xmlns:a16="http://schemas.microsoft.com/office/drawing/2014/main" id="{5ED50C4D-C793-4098-90FE-1C5A74FC75B4}"/>
              </a:ext>
            </a:extLst>
          </p:cNvPr>
          <p:cNvSpPr txBox="1"/>
          <p:nvPr/>
        </p:nvSpPr>
        <p:spPr>
          <a:xfrm>
            <a:off x="381000" y="2245491"/>
            <a:ext cx="6096000" cy="369332"/>
          </a:xfrm>
          <a:prstGeom prst="rect">
            <a:avLst/>
          </a:prstGeom>
          <a:noFill/>
        </p:spPr>
        <p:txBody>
          <a:bodyPr wrap="square">
            <a:spAutoFit/>
          </a:bodyPr>
          <a:lstStyle/>
          <a:p>
            <a:r>
              <a:rPr lang="fr-FR" dirty="0">
                <a:solidFill>
                  <a:srgbClr val="000000"/>
                </a:solidFill>
                <a:latin typeface="Calibri" panose="020F0502020204030204" pitchFamily="34" charset="0"/>
              </a:rPr>
              <a:t>4</a:t>
            </a:r>
            <a:r>
              <a:rPr lang="fr-FR" sz="1800" b="0" i="0" u="none" strike="noStrike" dirty="0">
                <a:solidFill>
                  <a:srgbClr val="000000"/>
                </a:solidFill>
                <a:effectLst/>
                <a:latin typeface="Calibri" panose="020F0502020204030204" pitchFamily="34" charset="0"/>
              </a:rPr>
              <a:t> – Choix: SEXE (Homme Femme).</a:t>
            </a:r>
            <a:endParaRPr lang="fr-FR" dirty="0"/>
          </a:p>
        </p:txBody>
      </p:sp>
      <p:sp>
        <p:nvSpPr>
          <p:cNvPr id="15" name="ZoneTexte 14">
            <a:extLst>
              <a:ext uri="{FF2B5EF4-FFF2-40B4-BE49-F238E27FC236}">
                <a16:creationId xmlns:a16="http://schemas.microsoft.com/office/drawing/2014/main" id="{B10FFACC-249F-417B-8EE5-CF7613CD52EF}"/>
              </a:ext>
            </a:extLst>
          </p:cNvPr>
          <p:cNvSpPr txBox="1"/>
          <p:nvPr/>
        </p:nvSpPr>
        <p:spPr>
          <a:xfrm>
            <a:off x="380999" y="3028771"/>
            <a:ext cx="6096000" cy="369332"/>
          </a:xfrm>
          <a:prstGeom prst="rect">
            <a:avLst/>
          </a:prstGeom>
          <a:noFill/>
        </p:spPr>
        <p:txBody>
          <a:bodyPr wrap="square">
            <a:spAutoFit/>
          </a:bodyPr>
          <a:lstStyle/>
          <a:p>
            <a:r>
              <a:rPr lang="fr-FR" dirty="0">
                <a:solidFill>
                  <a:srgbClr val="000000"/>
                </a:solidFill>
                <a:latin typeface="Calibri" panose="020F0502020204030204" pitchFamily="34" charset="0"/>
              </a:rPr>
              <a:t>6</a:t>
            </a:r>
            <a:r>
              <a:rPr lang="fr-FR" sz="1800" b="0" i="0" u="none" strike="noStrike" dirty="0">
                <a:solidFill>
                  <a:srgbClr val="000000"/>
                </a:solidFill>
                <a:effectLst/>
                <a:latin typeface="Calibri" panose="020F0502020204030204" pitchFamily="34" charset="0"/>
              </a:rPr>
              <a:t> – Choix: le type de concours (Homogène ou Non homogène).</a:t>
            </a:r>
            <a:endParaRPr lang="fr-FR" dirty="0"/>
          </a:p>
        </p:txBody>
      </p:sp>
      <p:sp>
        <p:nvSpPr>
          <p:cNvPr id="17" name="ZoneTexte 16">
            <a:extLst>
              <a:ext uri="{FF2B5EF4-FFF2-40B4-BE49-F238E27FC236}">
                <a16:creationId xmlns:a16="http://schemas.microsoft.com/office/drawing/2014/main" id="{ECD5D974-EF36-4AD7-A7F3-B6A454BB8F94}"/>
              </a:ext>
            </a:extLst>
          </p:cNvPr>
          <p:cNvSpPr txBox="1"/>
          <p:nvPr/>
        </p:nvSpPr>
        <p:spPr>
          <a:xfrm>
            <a:off x="380998" y="4287868"/>
            <a:ext cx="9734552"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 8 – La numérotation des terrains est en fonction du nombre de cadres que vous aurez tracés.</a:t>
            </a:r>
            <a:endParaRPr lang="fr-FR" dirty="0"/>
          </a:p>
        </p:txBody>
      </p:sp>
      <p:sp>
        <p:nvSpPr>
          <p:cNvPr id="19" name="ZoneTexte 18">
            <a:extLst>
              <a:ext uri="{FF2B5EF4-FFF2-40B4-BE49-F238E27FC236}">
                <a16:creationId xmlns:a16="http://schemas.microsoft.com/office/drawing/2014/main" id="{B0BC164B-7C78-4D51-9F51-EF0FCB6F47C2}"/>
              </a:ext>
            </a:extLst>
          </p:cNvPr>
          <p:cNvSpPr txBox="1"/>
          <p:nvPr/>
        </p:nvSpPr>
        <p:spPr>
          <a:xfrm>
            <a:off x="380998" y="3549204"/>
            <a:ext cx="11696702" cy="646331"/>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7 – La numérotation des équipes doit toujours être a 1 . Si vous avez d’autres concours commencer la numérotation a 101, 201 ou 61 en fonction de vos badges mais  </a:t>
            </a:r>
            <a:r>
              <a:rPr lang="fr-FR" b="1" dirty="0">
                <a:solidFill>
                  <a:srgbClr val="FF0000"/>
                </a:solidFill>
                <a:latin typeface="Calibri" panose="020F0502020204030204" pitchFamily="34" charset="0"/>
              </a:rPr>
              <a:t>Jamais a 10 ou 100 </a:t>
            </a:r>
            <a:r>
              <a:rPr lang="fr-FR" dirty="0">
                <a:solidFill>
                  <a:srgbClr val="000000"/>
                </a:solidFill>
                <a:latin typeface="Calibri" panose="020F0502020204030204" pitchFamily="34" charset="0"/>
              </a:rPr>
              <a:t>car sinon il y aura un Blanc, le logiciel ne connait pas le Zéro.</a:t>
            </a:r>
            <a:endParaRPr lang="fr-FR" dirty="0"/>
          </a:p>
        </p:txBody>
      </p:sp>
      <p:sp>
        <p:nvSpPr>
          <p:cNvPr id="23" name="ZoneTexte 22">
            <a:extLst>
              <a:ext uri="{FF2B5EF4-FFF2-40B4-BE49-F238E27FC236}">
                <a16:creationId xmlns:a16="http://schemas.microsoft.com/office/drawing/2014/main" id="{79C5357F-1729-43DE-B642-03FB5CE2013B}"/>
              </a:ext>
            </a:extLst>
          </p:cNvPr>
          <p:cNvSpPr txBox="1"/>
          <p:nvPr/>
        </p:nvSpPr>
        <p:spPr>
          <a:xfrm>
            <a:off x="380998" y="2598076"/>
            <a:ext cx="9505951"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5 – Choix: la Catégorie en fonction de l'Age</a:t>
            </a:r>
            <a:endParaRPr lang="fr-FR" dirty="0"/>
          </a:p>
        </p:txBody>
      </p:sp>
      <p:sp>
        <p:nvSpPr>
          <p:cNvPr id="25" name="ZoneTexte 24">
            <a:extLst>
              <a:ext uri="{FF2B5EF4-FFF2-40B4-BE49-F238E27FC236}">
                <a16:creationId xmlns:a16="http://schemas.microsoft.com/office/drawing/2014/main" id="{8B6A5817-42FE-4761-BE07-021FFC07EEC4}"/>
              </a:ext>
            </a:extLst>
          </p:cNvPr>
          <p:cNvSpPr txBox="1"/>
          <p:nvPr/>
        </p:nvSpPr>
        <p:spPr>
          <a:xfrm>
            <a:off x="380998" y="4795699"/>
            <a:ext cx="10829926" cy="369332"/>
          </a:xfrm>
          <a:prstGeom prst="rect">
            <a:avLst/>
          </a:prstGeom>
          <a:noFill/>
        </p:spPr>
        <p:txBody>
          <a:bodyPr wrap="square">
            <a:spAutoFit/>
          </a:bodyPr>
          <a:lstStyle/>
          <a:p>
            <a:r>
              <a:rPr lang="fr-FR" dirty="0">
                <a:solidFill>
                  <a:srgbClr val="000000"/>
                </a:solidFill>
                <a:latin typeface="Calibri" panose="020F0502020204030204" pitchFamily="34" charset="0"/>
              </a:rPr>
              <a:t>9</a:t>
            </a:r>
            <a:r>
              <a:rPr lang="fr-FR" sz="1800" b="0" i="0" u="none" strike="noStrike" dirty="0">
                <a:solidFill>
                  <a:srgbClr val="000000"/>
                </a:solidFill>
                <a:effectLst/>
                <a:latin typeface="Calibri" panose="020F0502020204030204" pitchFamily="34" charset="0"/>
              </a:rPr>
              <a:t> – Une fois ces renseignement terminer vous pouvez cliquer sur suivant.</a:t>
            </a:r>
            <a:endParaRPr lang="fr-FR" dirty="0"/>
          </a:p>
        </p:txBody>
      </p:sp>
      <p:sp>
        <p:nvSpPr>
          <p:cNvPr id="27" name="ZoneTexte 26">
            <a:extLst>
              <a:ext uri="{FF2B5EF4-FFF2-40B4-BE49-F238E27FC236}">
                <a16:creationId xmlns:a16="http://schemas.microsoft.com/office/drawing/2014/main" id="{C83CAE74-99D5-470A-8F1D-34DBE2728352}"/>
              </a:ext>
            </a:extLst>
          </p:cNvPr>
          <p:cNvSpPr txBox="1"/>
          <p:nvPr/>
        </p:nvSpPr>
        <p:spPr>
          <a:xfrm>
            <a:off x="380998" y="5303531"/>
            <a:ext cx="6096000"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10 – </a:t>
            </a:r>
            <a:r>
              <a:rPr lang="fr-FR" dirty="0">
                <a:solidFill>
                  <a:srgbClr val="000000"/>
                </a:solidFill>
                <a:latin typeface="Calibri" panose="020F0502020204030204" pitchFamily="34" charset="0"/>
              </a:rPr>
              <a:t>Toutes ces phases se trouve sur la diapo suite. </a:t>
            </a:r>
            <a:endParaRPr lang="fr-FR" dirty="0"/>
          </a:p>
        </p:txBody>
      </p:sp>
    </p:spTree>
    <p:extLst>
      <p:ext uri="{BB962C8B-B14F-4D97-AF65-F5344CB8AC3E}">
        <p14:creationId xmlns:p14="http://schemas.microsoft.com/office/powerpoint/2010/main" val="230396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03178C4-5EA6-D5E7-AB32-7CBA6CF22333}"/>
              </a:ext>
            </a:extLst>
          </p:cNvPr>
          <p:cNvPicPr>
            <a:picLocks noChangeAspect="1"/>
          </p:cNvPicPr>
          <p:nvPr/>
        </p:nvPicPr>
        <p:blipFill>
          <a:blip r:embed="rId2"/>
          <a:stretch>
            <a:fillRect/>
          </a:stretch>
        </p:blipFill>
        <p:spPr>
          <a:xfrm>
            <a:off x="979769" y="78400"/>
            <a:ext cx="10106956" cy="5685163"/>
          </a:xfrm>
          <a:prstGeom prst="rect">
            <a:avLst/>
          </a:prstGeom>
        </p:spPr>
      </p:pic>
      <p:sp>
        <p:nvSpPr>
          <p:cNvPr id="4" name="ZoneTexte 3">
            <a:extLst>
              <a:ext uri="{FF2B5EF4-FFF2-40B4-BE49-F238E27FC236}">
                <a16:creationId xmlns:a16="http://schemas.microsoft.com/office/drawing/2014/main" id="{ECD3EBE6-1FB6-E9A9-2614-6A8010AB73F4}"/>
              </a:ext>
            </a:extLst>
          </p:cNvPr>
          <p:cNvSpPr txBox="1"/>
          <p:nvPr/>
        </p:nvSpPr>
        <p:spPr>
          <a:xfrm>
            <a:off x="3155211" y="6200185"/>
            <a:ext cx="6097772" cy="646331"/>
          </a:xfrm>
          <a:prstGeom prst="rect">
            <a:avLst/>
          </a:prstGeom>
          <a:noFill/>
        </p:spPr>
        <p:txBody>
          <a:bodyPr wrap="square">
            <a:spAutoFit/>
          </a:bodyPr>
          <a:lstStyle/>
          <a:p>
            <a:r>
              <a:rPr lang="fr-FR" dirty="0">
                <a:solidFill>
                  <a:srgbClr val="000000"/>
                </a:solidFill>
                <a:latin typeface="Calibri" panose="020F0502020204030204" pitchFamily="34" charset="0"/>
              </a:rPr>
              <a:t>Sur cet é</a:t>
            </a:r>
            <a:r>
              <a:rPr lang="fr-FR" sz="1800" b="0" i="0" u="none" strike="noStrike" dirty="0">
                <a:solidFill>
                  <a:srgbClr val="000000"/>
                </a:solidFill>
                <a:effectLst/>
                <a:latin typeface="Calibri" panose="020F0502020204030204" pitchFamily="34" charset="0"/>
              </a:rPr>
              <a:t>cran vous pouvez voir qu’il y a eu des modifications pour la classification de votre concours</a:t>
            </a:r>
            <a:endParaRPr lang="fr-FR" dirty="0"/>
          </a:p>
        </p:txBody>
      </p:sp>
      <p:cxnSp>
        <p:nvCxnSpPr>
          <p:cNvPr id="5" name="Connecteur droit avec flèche 4">
            <a:extLst>
              <a:ext uri="{FF2B5EF4-FFF2-40B4-BE49-F238E27FC236}">
                <a16:creationId xmlns:a16="http://schemas.microsoft.com/office/drawing/2014/main" id="{3E4EB340-3462-B663-9DE0-A786E86EAA90}"/>
              </a:ext>
            </a:extLst>
          </p:cNvPr>
          <p:cNvCxnSpPr>
            <a:cxnSpLocks/>
          </p:cNvCxnSpPr>
          <p:nvPr/>
        </p:nvCxnSpPr>
        <p:spPr>
          <a:xfrm flipV="1">
            <a:off x="5092994" y="987605"/>
            <a:ext cx="754912" cy="51774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Connecteur droit avec flèche 6">
            <a:extLst>
              <a:ext uri="{FF2B5EF4-FFF2-40B4-BE49-F238E27FC236}">
                <a16:creationId xmlns:a16="http://schemas.microsoft.com/office/drawing/2014/main" id="{9D3574CC-E78C-9E1D-1173-713C2752B60E}"/>
              </a:ext>
            </a:extLst>
          </p:cNvPr>
          <p:cNvCxnSpPr>
            <a:cxnSpLocks/>
          </p:cNvCxnSpPr>
          <p:nvPr/>
        </p:nvCxnSpPr>
        <p:spPr>
          <a:xfrm flipV="1">
            <a:off x="5491716" y="1245413"/>
            <a:ext cx="712381" cy="49547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 name="Connecteur droit avec flèche 2">
            <a:extLst>
              <a:ext uri="{FF2B5EF4-FFF2-40B4-BE49-F238E27FC236}">
                <a16:creationId xmlns:a16="http://schemas.microsoft.com/office/drawing/2014/main" id="{9CF62D40-1477-A834-E849-36AF5FE3C1A4}"/>
              </a:ext>
            </a:extLst>
          </p:cNvPr>
          <p:cNvCxnSpPr>
            <a:cxnSpLocks/>
          </p:cNvCxnSpPr>
          <p:nvPr/>
        </p:nvCxnSpPr>
        <p:spPr>
          <a:xfrm flipH="1" flipV="1">
            <a:off x="1534795" y="4304238"/>
            <a:ext cx="969102" cy="228710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33540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694461E-2B1C-4311-9952-EF9EF85FAE89}"/>
              </a:ext>
            </a:extLst>
          </p:cNvPr>
          <p:cNvSpPr txBox="1"/>
          <p:nvPr/>
        </p:nvSpPr>
        <p:spPr>
          <a:xfrm>
            <a:off x="306279" y="160668"/>
            <a:ext cx="9663343"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Sur cet écran </a:t>
            </a:r>
            <a:r>
              <a:rPr lang="fr-FR" sz="1800" b="1" i="0" u="none" strike="noStrike" dirty="0">
                <a:solidFill>
                  <a:srgbClr val="FF0000"/>
                </a:solidFill>
                <a:effectLst/>
                <a:latin typeface="Calibri" panose="020F0502020204030204" pitchFamily="34" charset="0"/>
              </a:rPr>
              <a:t>vous pouvez vérifier </a:t>
            </a:r>
            <a:r>
              <a:rPr lang="fr-FR" sz="1800" b="0" i="0" u="none" strike="noStrike" dirty="0">
                <a:solidFill>
                  <a:srgbClr val="000000"/>
                </a:solidFill>
                <a:effectLst/>
                <a:latin typeface="Calibri" panose="020F0502020204030204" pitchFamily="34" charset="0"/>
              </a:rPr>
              <a:t>que ce que vous avez saisi pour réaliser </a:t>
            </a:r>
            <a:r>
              <a:rPr lang="fr-FR" sz="1800" b="1" i="0" u="none" strike="noStrike" dirty="0">
                <a:solidFill>
                  <a:srgbClr val="FF0000"/>
                </a:solidFill>
                <a:effectLst/>
                <a:latin typeface="Calibri" panose="020F0502020204030204" pitchFamily="34" charset="0"/>
              </a:rPr>
              <a:t>votre concours est correct</a:t>
            </a:r>
            <a:r>
              <a:rPr lang="fr-FR" sz="1800" b="0" i="0" u="none" strike="noStrike" dirty="0">
                <a:solidFill>
                  <a:srgbClr val="000000"/>
                </a:solidFill>
                <a:effectLst/>
                <a:latin typeface="Calibri" panose="020F0502020204030204" pitchFamily="34" charset="0"/>
              </a:rPr>
              <a:t>.</a:t>
            </a:r>
            <a:r>
              <a:rPr lang="fr-FR" dirty="0"/>
              <a:t> </a:t>
            </a:r>
          </a:p>
        </p:txBody>
      </p:sp>
      <p:sp>
        <p:nvSpPr>
          <p:cNvPr id="7" name="ZoneTexte 6">
            <a:extLst>
              <a:ext uri="{FF2B5EF4-FFF2-40B4-BE49-F238E27FC236}">
                <a16:creationId xmlns:a16="http://schemas.microsoft.com/office/drawing/2014/main" id="{96C48380-180D-460B-A6AE-7D8A7166F93B}"/>
              </a:ext>
            </a:extLst>
          </p:cNvPr>
          <p:cNvSpPr txBox="1"/>
          <p:nvPr/>
        </p:nvSpPr>
        <p:spPr>
          <a:xfrm>
            <a:off x="306278" y="618763"/>
            <a:ext cx="10826319" cy="369332"/>
          </a:xfrm>
          <a:prstGeom prst="rect">
            <a:avLst/>
          </a:prstGeom>
          <a:solidFill>
            <a:srgbClr val="FFFF00"/>
          </a:solidFill>
        </p:spPr>
        <p:txBody>
          <a:bodyPr wrap="square">
            <a:spAutoFit/>
          </a:bodyPr>
          <a:lstStyle/>
          <a:p>
            <a:r>
              <a:rPr lang="fr-FR" sz="1800" b="0" i="0" u="none" strike="noStrike" dirty="0">
                <a:solidFill>
                  <a:srgbClr val="000000"/>
                </a:solidFill>
                <a:effectLst/>
                <a:latin typeface="Calibri" panose="020F0502020204030204" pitchFamily="34" charset="0"/>
              </a:rPr>
              <a:t>Si non vous pouvez cliquer </a:t>
            </a:r>
            <a:r>
              <a:rPr lang="fr-FR" dirty="0">
                <a:solidFill>
                  <a:srgbClr val="000000"/>
                </a:solidFill>
                <a:latin typeface="Calibri" panose="020F0502020204030204" pitchFamily="34" charset="0"/>
              </a:rPr>
              <a:t>ici et vous retournerez sur l’écran précédent et vous pourrez faire vos modifications</a:t>
            </a:r>
            <a:r>
              <a:rPr lang="fr-FR" sz="1800" b="0" i="0" u="none" strike="noStrike" dirty="0">
                <a:solidFill>
                  <a:srgbClr val="000000"/>
                </a:solidFill>
                <a:effectLst/>
                <a:latin typeface="Calibri" panose="020F0502020204030204" pitchFamily="34" charset="0"/>
              </a:rPr>
              <a:t> </a:t>
            </a:r>
            <a:endParaRPr lang="fr-FR" dirty="0"/>
          </a:p>
        </p:txBody>
      </p:sp>
      <p:cxnSp>
        <p:nvCxnSpPr>
          <p:cNvPr id="8" name="Connecteur droit avec flèche 7">
            <a:extLst>
              <a:ext uri="{FF2B5EF4-FFF2-40B4-BE49-F238E27FC236}">
                <a16:creationId xmlns:a16="http://schemas.microsoft.com/office/drawing/2014/main" id="{F1F6A601-3B50-4A29-AF82-58BF261CC4EE}"/>
              </a:ext>
            </a:extLst>
          </p:cNvPr>
          <p:cNvCxnSpPr>
            <a:cxnSpLocks/>
          </p:cNvCxnSpPr>
          <p:nvPr/>
        </p:nvCxnSpPr>
        <p:spPr>
          <a:xfrm>
            <a:off x="2787588" y="988095"/>
            <a:ext cx="991310" cy="56078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ZoneTexte 16">
            <a:extLst>
              <a:ext uri="{FF2B5EF4-FFF2-40B4-BE49-F238E27FC236}">
                <a16:creationId xmlns:a16="http://schemas.microsoft.com/office/drawing/2014/main" id="{CF455EFE-147F-4DBB-9CAC-EF1CC5137149}"/>
              </a:ext>
            </a:extLst>
          </p:cNvPr>
          <p:cNvSpPr txBox="1"/>
          <p:nvPr/>
        </p:nvSpPr>
        <p:spPr>
          <a:xfrm>
            <a:off x="306278" y="4838330"/>
            <a:ext cx="3389827" cy="1200329"/>
          </a:xfrm>
          <a:prstGeom prst="rect">
            <a:avLst/>
          </a:prstGeom>
          <a:solidFill>
            <a:schemeClr val="accent4">
              <a:lumMod val="20000"/>
              <a:lumOff val="80000"/>
            </a:schemeClr>
          </a:solidFill>
        </p:spPr>
        <p:txBody>
          <a:bodyPr wrap="square">
            <a:spAutoFit/>
          </a:bodyPr>
          <a:lstStyle/>
          <a:p>
            <a:r>
              <a:rPr lang="fr-FR" sz="1800" b="0" i="0" u="none" strike="noStrike" dirty="0">
                <a:solidFill>
                  <a:srgbClr val="000000"/>
                </a:solidFill>
                <a:effectLst/>
                <a:latin typeface="Calibri" panose="020F0502020204030204" pitchFamily="34" charset="0"/>
              </a:rPr>
              <a:t>Une fois que c’est correct vous pouvez procéder à l’enregistrement des licences en cliquant sur inscription lecteur</a:t>
            </a:r>
            <a:endParaRPr lang="fr-FR" dirty="0"/>
          </a:p>
        </p:txBody>
      </p:sp>
      <p:pic>
        <p:nvPicPr>
          <p:cNvPr id="29" name="Image 28">
            <a:extLst>
              <a:ext uri="{FF2B5EF4-FFF2-40B4-BE49-F238E27FC236}">
                <a16:creationId xmlns:a16="http://schemas.microsoft.com/office/drawing/2014/main" id="{7C09FB48-FEDC-4D9D-99F1-222372A0EECF}"/>
              </a:ext>
            </a:extLst>
          </p:cNvPr>
          <p:cNvPicPr>
            <a:picLocks noChangeAspect="1"/>
          </p:cNvPicPr>
          <p:nvPr/>
        </p:nvPicPr>
        <p:blipFill rotWithShape="1">
          <a:blip r:embed="rId2"/>
          <a:srcRect t="5307" r="898" b="6925"/>
          <a:stretch/>
        </p:blipFill>
        <p:spPr>
          <a:xfrm>
            <a:off x="514904" y="1482330"/>
            <a:ext cx="3684234" cy="2672179"/>
          </a:xfrm>
          <a:prstGeom prst="rect">
            <a:avLst/>
          </a:prstGeom>
        </p:spPr>
      </p:pic>
      <p:cxnSp>
        <p:nvCxnSpPr>
          <p:cNvPr id="31" name="Connecteur droit avec flèche 30">
            <a:extLst>
              <a:ext uri="{FF2B5EF4-FFF2-40B4-BE49-F238E27FC236}">
                <a16:creationId xmlns:a16="http://schemas.microsoft.com/office/drawing/2014/main" id="{B6B9E7A5-B637-402D-82B2-75A0BE5313C5}"/>
              </a:ext>
            </a:extLst>
          </p:cNvPr>
          <p:cNvCxnSpPr>
            <a:cxnSpLocks/>
          </p:cNvCxnSpPr>
          <p:nvPr/>
        </p:nvCxnSpPr>
        <p:spPr>
          <a:xfrm flipH="1" flipV="1">
            <a:off x="1043885" y="3260471"/>
            <a:ext cx="474197" cy="157785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36" name="Image 35">
            <a:extLst>
              <a:ext uri="{FF2B5EF4-FFF2-40B4-BE49-F238E27FC236}">
                <a16:creationId xmlns:a16="http://schemas.microsoft.com/office/drawing/2014/main" id="{17B1A9F9-0031-460A-9EFC-2E54B24D2F6C}"/>
              </a:ext>
            </a:extLst>
          </p:cNvPr>
          <p:cNvPicPr>
            <a:picLocks noChangeAspect="1"/>
          </p:cNvPicPr>
          <p:nvPr/>
        </p:nvPicPr>
        <p:blipFill rotWithShape="1">
          <a:blip r:embed="rId3"/>
          <a:srcRect t="2341" b="2343"/>
          <a:stretch/>
        </p:blipFill>
        <p:spPr>
          <a:xfrm>
            <a:off x="5457547" y="1482330"/>
            <a:ext cx="4888117" cy="2620733"/>
          </a:xfrm>
          <a:prstGeom prst="rect">
            <a:avLst/>
          </a:prstGeom>
        </p:spPr>
      </p:pic>
      <p:sp>
        <p:nvSpPr>
          <p:cNvPr id="38" name="ZoneTexte 37">
            <a:extLst>
              <a:ext uri="{FF2B5EF4-FFF2-40B4-BE49-F238E27FC236}">
                <a16:creationId xmlns:a16="http://schemas.microsoft.com/office/drawing/2014/main" id="{0E2885BB-8D39-49E0-B761-46C6CB6AB13E}"/>
              </a:ext>
            </a:extLst>
          </p:cNvPr>
          <p:cNvSpPr txBox="1"/>
          <p:nvPr/>
        </p:nvSpPr>
        <p:spPr>
          <a:xfrm>
            <a:off x="4854345" y="4838330"/>
            <a:ext cx="6278252" cy="1754326"/>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Il apparait alors cet écran le nombre de colonnes varie en fonction du type de formation. Dès lors procéder à l’enregistrement des licences. Pour que cela fonctionne en automatique cliquer sur </a:t>
            </a:r>
            <a:r>
              <a:rPr lang="fr-FR" sz="1800" b="0" i="0" u="none" strike="noStrike" dirty="0">
                <a:solidFill>
                  <a:srgbClr val="000000"/>
                </a:solidFill>
                <a:effectLst/>
                <a:highlight>
                  <a:srgbClr val="FFFF00"/>
                </a:highlight>
                <a:latin typeface="Calibri" panose="020F0502020204030204" pitchFamily="34" charset="0"/>
              </a:rPr>
              <a:t>à la volée</a:t>
            </a:r>
            <a:r>
              <a:rPr lang="fr-FR" sz="1800" b="0" i="0" u="none" strike="noStrike" dirty="0">
                <a:solidFill>
                  <a:srgbClr val="000000"/>
                </a:solidFill>
                <a:effectLst/>
                <a:latin typeface="Calibri" panose="020F0502020204030204" pitchFamily="34" charset="0"/>
              </a:rPr>
              <a:t>. </a:t>
            </a:r>
            <a:r>
              <a:rPr lang="fr-FR" sz="1800" b="0" i="0" u="none" strike="noStrike" dirty="0">
                <a:solidFill>
                  <a:srgbClr val="000000"/>
                </a:solidFill>
                <a:effectLst/>
                <a:highlight>
                  <a:srgbClr val="00FF00"/>
                </a:highlight>
                <a:latin typeface="Calibri" panose="020F0502020204030204" pitchFamily="34" charset="0"/>
              </a:rPr>
              <a:t>Si vous ne l’avez pas activé il faut à chaque fois cliquer sur inscription suivante</a:t>
            </a:r>
            <a:r>
              <a:rPr lang="fr-FR" sz="1800" b="0" i="0" u="none" strike="noStrike" dirty="0">
                <a:solidFill>
                  <a:srgbClr val="000000"/>
                </a:solidFill>
                <a:effectLst/>
                <a:latin typeface="Calibri" panose="020F0502020204030204" pitchFamily="34" charset="0"/>
              </a:rPr>
              <a:t>. Une fois les enregistrement terminés, il faut </a:t>
            </a:r>
            <a:r>
              <a:rPr lang="fr-FR" sz="1800" b="0" i="0" u="none" strike="noStrike" dirty="0">
                <a:solidFill>
                  <a:srgbClr val="FF0000"/>
                </a:solidFill>
                <a:effectLst/>
                <a:latin typeface="Calibri" panose="020F0502020204030204" pitchFamily="34" charset="0"/>
              </a:rPr>
              <a:t>fermer</a:t>
            </a:r>
            <a:r>
              <a:rPr lang="fr-FR" sz="1800" b="0" i="0" u="none" strike="noStrike" dirty="0">
                <a:solidFill>
                  <a:srgbClr val="000000"/>
                </a:solidFill>
                <a:effectLst/>
                <a:latin typeface="Calibri" panose="020F0502020204030204" pitchFamily="34" charset="0"/>
              </a:rPr>
              <a:t> cette fenêtre.</a:t>
            </a:r>
            <a:endParaRPr lang="fr-FR" dirty="0"/>
          </a:p>
        </p:txBody>
      </p:sp>
      <p:cxnSp>
        <p:nvCxnSpPr>
          <p:cNvPr id="39" name="Connecteur droit avec flèche 38">
            <a:extLst>
              <a:ext uri="{FF2B5EF4-FFF2-40B4-BE49-F238E27FC236}">
                <a16:creationId xmlns:a16="http://schemas.microsoft.com/office/drawing/2014/main" id="{0F6F5061-9CA7-4586-8C01-24567E572E6E}"/>
              </a:ext>
            </a:extLst>
          </p:cNvPr>
          <p:cNvCxnSpPr>
            <a:cxnSpLocks/>
          </p:cNvCxnSpPr>
          <p:nvPr/>
        </p:nvCxnSpPr>
        <p:spPr>
          <a:xfrm flipH="1" flipV="1">
            <a:off x="5719437" y="3643667"/>
            <a:ext cx="2043630" cy="207182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2" name="Connecteur droit avec flèche 41">
            <a:extLst>
              <a:ext uri="{FF2B5EF4-FFF2-40B4-BE49-F238E27FC236}">
                <a16:creationId xmlns:a16="http://schemas.microsoft.com/office/drawing/2014/main" id="{748E5909-35A7-4536-ACEE-B0C71A0EE83C}"/>
              </a:ext>
            </a:extLst>
          </p:cNvPr>
          <p:cNvCxnSpPr>
            <a:cxnSpLocks/>
          </p:cNvCxnSpPr>
          <p:nvPr/>
        </p:nvCxnSpPr>
        <p:spPr>
          <a:xfrm flipH="1" flipV="1">
            <a:off x="5656555" y="3808369"/>
            <a:ext cx="628835" cy="231722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Connecteur droit avec flèche 15">
            <a:extLst>
              <a:ext uri="{FF2B5EF4-FFF2-40B4-BE49-F238E27FC236}">
                <a16:creationId xmlns:a16="http://schemas.microsoft.com/office/drawing/2014/main" id="{7E00D1FB-A7B7-4D72-A8B6-5365C8BD2C89}"/>
              </a:ext>
            </a:extLst>
          </p:cNvPr>
          <p:cNvCxnSpPr>
            <a:cxnSpLocks/>
          </p:cNvCxnSpPr>
          <p:nvPr/>
        </p:nvCxnSpPr>
        <p:spPr>
          <a:xfrm flipV="1">
            <a:off x="8337611" y="3924450"/>
            <a:ext cx="1784547" cy="250434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92521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8FB0E8F-A177-4EB4-A74E-9403BF0ED4D9}"/>
              </a:ext>
            </a:extLst>
          </p:cNvPr>
          <p:cNvSpPr txBox="1"/>
          <p:nvPr/>
        </p:nvSpPr>
        <p:spPr>
          <a:xfrm>
            <a:off x="312936" y="405660"/>
            <a:ext cx="11627529" cy="646331"/>
          </a:xfrm>
          <a:prstGeom prst="rect">
            <a:avLst/>
          </a:prstGeom>
          <a:noFill/>
        </p:spPr>
        <p:txBody>
          <a:bodyPr wrap="square">
            <a:spAutoFit/>
          </a:bodyPr>
          <a:lstStyle/>
          <a:p>
            <a:r>
              <a:rPr lang="fr-FR" dirty="0">
                <a:solidFill>
                  <a:srgbClr val="000000"/>
                </a:solidFill>
                <a:latin typeface="Calibri" panose="020F0502020204030204" pitchFamily="34" charset="0"/>
              </a:rPr>
              <a:t>A</a:t>
            </a:r>
            <a:r>
              <a:rPr lang="fr-FR" sz="1800" b="0" i="0" u="none" strike="noStrike" dirty="0">
                <a:solidFill>
                  <a:srgbClr val="000000"/>
                </a:solidFill>
                <a:effectLst/>
                <a:latin typeface="Calibri" panose="020F0502020204030204" pitchFamily="34" charset="0"/>
              </a:rPr>
              <a:t>pparait alors cet écran. Il faut alors </a:t>
            </a:r>
            <a:r>
              <a:rPr lang="fr-FR" sz="1800" b="1" i="0" u="none" strike="noStrike" dirty="0">
                <a:solidFill>
                  <a:srgbClr val="FF0000"/>
                </a:solidFill>
                <a:effectLst/>
                <a:latin typeface="Calibri" panose="020F0502020204030204" pitchFamily="34" charset="0"/>
              </a:rPr>
              <a:t>supprimer</a:t>
            </a:r>
            <a:r>
              <a:rPr lang="fr-FR" sz="1800" b="1" i="0" u="none" strike="noStrike" dirty="0">
                <a:solidFill>
                  <a:srgbClr val="000000"/>
                </a:solidFill>
                <a:effectLst/>
                <a:latin typeface="Calibri" panose="020F0502020204030204" pitchFamily="34" charset="0"/>
              </a:rPr>
              <a:t> </a:t>
            </a:r>
            <a:r>
              <a:rPr lang="fr-FR" sz="1800" b="1" i="0" u="none" strike="noStrike" dirty="0">
                <a:solidFill>
                  <a:srgbClr val="FF0000"/>
                </a:solidFill>
                <a:effectLst/>
                <a:latin typeface="Calibri" panose="020F0502020204030204" pitchFamily="34" charset="0"/>
              </a:rPr>
              <a:t>cette équipe blanche </a:t>
            </a:r>
            <a:r>
              <a:rPr lang="fr-FR" sz="1800" b="0" i="0" u="none" strike="noStrike" dirty="0">
                <a:solidFill>
                  <a:srgbClr val="000000"/>
                </a:solidFill>
                <a:effectLst/>
                <a:latin typeface="Calibri" panose="020F0502020204030204" pitchFamily="34" charset="0"/>
              </a:rPr>
              <a:t>et </a:t>
            </a:r>
            <a:r>
              <a:rPr lang="fr-FR" sz="1800" b="0" i="0" u="none" strike="noStrike" dirty="0">
                <a:solidFill>
                  <a:srgbClr val="000000"/>
                </a:solidFill>
                <a:effectLst/>
                <a:highlight>
                  <a:srgbClr val="FFFF00"/>
                </a:highlight>
                <a:latin typeface="Calibri" panose="020F0502020204030204" pitchFamily="34" charset="0"/>
              </a:rPr>
              <a:t>il doit apparaitre la dernière qui à été enregistrer </a:t>
            </a:r>
            <a:r>
              <a:rPr lang="fr-FR" sz="1800" b="0" i="0" u="none" strike="noStrike" dirty="0">
                <a:solidFill>
                  <a:srgbClr val="000000"/>
                </a:solidFill>
                <a:effectLst/>
                <a:latin typeface="Calibri" panose="020F0502020204030204" pitchFamily="34" charset="0"/>
              </a:rPr>
              <a:t>comme sur l’exemple qui suit.</a:t>
            </a:r>
            <a:endParaRPr lang="fr-FR" dirty="0"/>
          </a:p>
        </p:txBody>
      </p:sp>
      <p:pic>
        <p:nvPicPr>
          <p:cNvPr id="5" name="Image 4">
            <a:extLst>
              <a:ext uri="{FF2B5EF4-FFF2-40B4-BE49-F238E27FC236}">
                <a16:creationId xmlns:a16="http://schemas.microsoft.com/office/drawing/2014/main" id="{A3FB8C85-F017-4A8F-9ACB-3BE6CDC7CAED}"/>
              </a:ext>
            </a:extLst>
          </p:cNvPr>
          <p:cNvPicPr>
            <a:picLocks noChangeAspect="1"/>
          </p:cNvPicPr>
          <p:nvPr/>
        </p:nvPicPr>
        <p:blipFill rotWithShape="1">
          <a:blip r:embed="rId2"/>
          <a:srcRect t="4789" b="5916"/>
          <a:stretch/>
        </p:blipFill>
        <p:spPr>
          <a:xfrm>
            <a:off x="312936" y="1213574"/>
            <a:ext cx="4410690" cy="2215426"/>
          </a:xfrm>
          <a:prstGeom prst="rect">
            <a:avLst/>
          </a:prstGeom>
        </p:spPr>
      </p:pic>
      <p:cxnSp>
        <p:nvCxnSpPr>
          <p:cNvPr id="6" name="Connecteur droit avec flèche 5">
            <a:extLst>
              <a:ext uri="{FF2B5EF4-FFF2-40B4-BE49-F238E27FC236}">
                <a16:creationId xmlns:a16="http://schemas.microsoft.com/office/drawing/2014/main" id="{005CA7C6-1030-4461-A2E9-0A88312F20FE}"/>
              </a:ext>
            </a:extLst>
          </p:cNvPr>
          <p:cNvCxnSpPr>
            <a:cxnSpLocks/>
          </p:cNvCxnSpPr>
          <p:nvPr/>
        </p:nvCxnSpPr>
        <p:spPr>
          <a:xfrm flipH="1">
            <a:off x="2478068" y="728825"/>
            <a:ext cx="2058421" cy="217417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0" name="Image 9">
            <a:extLst>
              <a:ext uri="{FF2B5EF4-FFF2-40B4-BE49-F238E27FC236}">
                <a16:creationId xmlns:a16="http://schemas.microsoft.com/office/drawing/2014/main" id="{BE93F4A5-369C-4E74-9119-E3E0D9CCF116}"/>
              </a:ext>
            </a:extLst>
          </p:cNvPr>
          <p:cNvPicPr>
            <a:picLocks noChangeAspect="1"/>
          </p:cNvPicPr>
          <p:nvPr/>
        </p:nvPicPr>
        <p:blipFill rotWithShape="1">
          <a:blip r:embed="rId3"/>
          <a:srcRect l="874" t="5916" r="1479" b="8349"/>
          <a:stretch/>
        </p:blipFill>
        <p:spPr>
          <a:xfrm>
            <a:off x="5415379" y="1244279"/>
            <a:ext cx="5955626" cy="3309966"/>
          </a:xfrm>
          <a:prstGeom prst="rect">
            <a:avLst/>
          </a:prstGeom>
        </p:spPr>
      </p:pic>
      <p:sp>
        <p:nvSpPr>
          <p:cNvPr id="13" name="ZoneTexte 12">
            <a:extLst>
              <a:ext uri="{FF2B5EF4-FFF2-40B4-BE49-F238E27FC236}">
                <a16:creationId xmlns:a16="http://schemas.microsoft.com/office/drawing/2014/main" id="{529B7BBC-2E56-4C27-8A76-6AB4DD53A5AF}"/>
              </a:ext>
            </a:extLst>
          </p:cNvPr>
          <p:cNvSpPr txBox="1"/>
          <p:nvPr/>
        </p:nvSpPr>
        <p:spPr>
          <a:xfrm>
            <a:off x="454978" y="5478422"/>
            <a:ext cx="11485487" cy="369332"/>
          </a:xfrm>
          <a:prstGeom prst="rect">
            <a:avLst/>
          </a:prstGeom>
          <a:noFill/>
        </p:spPr>
        <p:txBody>
          <a:bodyPr wrap="square">
            <a:spAutoFit/>
          </a:bodyPr>
          <a:lstStyle/>
          <a:p>
            <a:pPr algn="ctr"/>
            <a:r>
              <a:rPr lang="fr-FR" dirty="0">
                <a:solidFill>
                  <a:srgbClr val="000000"/>
                </a:solidFill>
                <a:latin typeface="Calibri" panose="020F0502020204030204" pitchFamily="34" charset="0"/>
              </a:rPr>
              <a:t>A partir de ce moment vous pouvez effectuer le tirage.  </a:t>
            </a:r>
            <a:endParaRPr lang="fr-FR" dirty="0"/>
          </a:p>
        </p:txBody>
      </p:sp>
    </p:spTree>
    <p:extLst>
      <p:ext uri="{BB962C8B-B14F-4D97-AF65-F5344CB8AC3E}">
        <p14:creationId xmlns:p14="http://schemas.microsoft.com/office/powerpoint/2010/main" val="875320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EBC1501-2779-4044-8568-6EB3324B0417}"/>
              </a:ext>
            </a:extLst>
          </p:cNvPr>
          <p:cNvPicPr>
            <a:picLocks noChangeAspect="1"/>
          </p:cNvPicPr>
          <p:nvPr/>
        </p:nvPicPr>
        <p:blipFill rotWithShape="1">
          <a:blip r:embed="rId2"/>
          <a:srcRect b="12831"/>
          <a:stretch/>
        </p:blipFill>
        <p:spPr>
          <a:xfrm>
            <a:off x="1674549" y="1962259"/>
            <a:ext cx="8673485" cy="4691533"/>
          </a:xfrm>
          <a:prstGeom prst="rect">
            <a:avLst/>
          </a:prstGeom>
        </p:spPr>
      </p:pic>
      <p:sp>
        <p:nvSpPr>
          <p:cNvPr id="4" name="ZoneTexte 3">
            <a:extLst>
              <a:ext uri="{FF2B5EF4-FFF2-40B4-BE49-F238E27FC236}">
                <a16:creationId xmlns:a16="http://schemas.microsoft.com/office/drawing/2014/main" id="{BDAC5834-27E7-4495-AC41-5B32755E296A}"/>
              </a:ext>
            </a:extLst>
          </p:cNvPr>
          <p:cNvSpPr txBox="1"/>
          <p:nvPr/>
        </p:nvSpPr>
        <p:spPr>
          <a:xfrm>
            <a:off x="818965" y="177501"/>
            <a:ext cx="10384654" cy="1477328"/>
          </a:xfrm>
          <a:prstGeom prst="rect">
            <a:avLst/>
          </a:prstGeom>
          <a:noFill/>
        </p:spPr>
        <p:txBody>
          <a:bodyPr wrap="square">
            <a:spAutoFit/>
          </a:bodyPr>
          <a:lstStyle/>
          <a:p>
            <a:r>
              <a:rPr lang="fr-FR" b="1" dirty="0">
                <a:solidFill>
                  <a:srgbClr val="FF0000"/>
                </a:solidFill>
                <a:highlight>
                  <a:srgbClr val="FFFF00"/>
                </a:highlight>
                <a:latin typeface="Calibri" panose="020F0502020204030204" pitchFamily="34" charset="0"/>
              </a:rPr>
              <a:t>Avant de faire le tirage vérifier que:</a:t>
            </a:r>
          </a:p>
          <a:p>
            <a:r>
              <a:rPr lang="fr-FR" b="1" dirty="0">
                <a:solidFill>
                  <a:srgbClr val="FF0000"/>
                </a:solidFill>
                <a:highlight>
                  <a:srgbClr val="00FF00"/>
                </a:highlight>
                <a:latin typeface="Calibri" panose="020F0502020204030204" pitchFamily="34" charset="0"/>
              </a:rPr>
              <a:t>ces deux chiffres soit identique.</a:t>
            </a:r>
            <a:r>
              <a:rPr lang="fr-FR" dirty="0">
                <a:solidFill>
                  <a:srgbClr val="FF0000"/>
                </a:solidFill>
                <a:highlight>
                  <a:srgbClr val="00FF00"/>
                </a:highlight>
                <a:latin typeface="Calibri" panose="020F0502020204030204" pitchFamily="34" charset="0"/>
              </a:rPr>
              <a:t> </a:t>
            </a:r>
            <a:r>
              <a:rPr lang="fr-FR" dirty="0">
                <a:solidFill>
                  <a:srgbClr val="FF0000"/>
                </a:solidFill>
                <a:highlight>
                  <a:srgbClr val="FFFF00"/>
                </a:highlight>
                <a:latin typeface="Calibri" panose="020F0502020204030204" pitchFamily="34" charset="0"/>
              </a:rPr>
              <a:t>S’il ne le sont pas fermer votre concours et refait en un autre</a:t>
            </a:r>
            <a:r>
              <a:rPr lang="fr-FR" dirty="0">
                <a:solidFill>
                  <a:srgbClr val="FF0000"/>
                </a:solidFill>
                <a:latin typeface="Calibri" panose="020F0502020204030204" pitchFamily="34" charset="0"/>
              </a:rPr>
              <a:t>. </a:t>
            </a:r>
            <a:r>
              <a:rPr lang="fr-FR" dirty="0">
                <a:solidFill>
                  <a:srgbClr val="000000"/>
                </a:solidFill>
                <a:latin typeface="Calibri" panose="020F0502020204030204" pitchFamily="34" charset="0"/>
              </a:rPr>
              <a:t>Pour effectuer le tirage. Si cela est correct </a:t>
            </a:r>
            <a:r>
              <a:rPr lang="fr-FR" dirty="0">
                <a:solidFill>
                  <a:srgbClr val="000000"/>
                </a:solidFill>
                <a:highlight>
                  <a:srgbClr val="FFFF00"/>
                </a:highlight>
                <a:latin typeface="Calibri" panose="020F0502020204030204" pitchFamily="34" charset="0"/>
              </a:rPr>
              <a:t>Cliquer sur Menu Préparation</a:t>
            </a:r>
            <a:r>
              <a:rPr lang="fr-FR" dirty="0">
                <a:solidFill>
                  <a:srgbClr val="000000"/>
                </a:solidFill>
                <a:latin typeface="Calibri" panose="020F0502020204030204" pitchFamily="34" charset="0"/>
              </a:rPr>
              <a:t>, </a:t>
            </a:r>
            <a:r>
              <a:rPr lang="fr-FR" dirty="0">
                <a:solidFill>
                  <a:srgbClr val="000000"/>
                </a:solidFill>
                <a:highlight>
                  <a:srgbClr val="00FFFF"/>
                </a:highlight>
                <a:latin typeface="Calibri" panose="020F0502020204030204" pitchFamily="34" charset="0"/>
              </a:rPr>
              <a:t>effectuer le tirage</a:t>
            </a:r>
            <a:r>
              <a:rPr lang="fr-FR" dirty="0">
                <a:solidFill>
                  <a:srgbClr val="000000"/>
                </a:solidFill>
                <a:latin typeface="Calibri" panose="020F0502020204030204" pitchFamily="34" charset="0"/>
              </a:rPr>
              <a:t>  apparait le bilan des joueurs il vous sera demander si vous voulez imprimer oui ou non puis OK. Quand le tirage est fait, l’écran passera au vert . Ensuite aller sur menu préparation et </a:t>
            </a:r>
            <a:r>
              <a:rPr lang="fr-FR" dirty="0">
                <a:solidFill>
                  <a:srgbClr val="000000"/>
                </a:solidFill>
                <a:highlight>
                  <a:srgbClr val="00FF00"/>
                </a:highlight>
                <a:latin typeface="Calibri" panose="020F0502020204030204" pitchFamily="34" charset="0"/>
              </a:rPr>
              <a:t>FERMER.</a:t>
            </a:r>
            <a:r>
              <a:rPr lang="fr-FR" dirty="0">
                <a:solidFill>
                  <a:srgbClr val="FF0000"/>
                </a:solidFill>
                <a:highlight>
                  <a:srgbClr val="00FF00"/>
                </a:highlight>
                <a:latin typeface="Calibri" panose="020F0502020204030204" pitchFamily="34" charset="0"/>
              </a:rPr>
              <a:t>.</a:t>
            </a:r>
            <a:endParaRPr lang="fr-FR" dirty="0">
              <a:highlight>
                <a:srgbClr val="00FF00"/>
              </a:highlight>
            </a:endParaRPr>
          </a:p>
        </p:txBody>
      </p:sp>
      <p:cxnSp>
        <p:nvCxnSpPr>
          <p:cNvPr id="5" name="Connecteur droit avec flèche 4">
            <a:extLst>
              <a:ext uri="{FF2B5EF4-FFF2-40B4-BE49-F238E27FC236}">
                <a16:creationId xmlns:a16="http://schemas.microsoft.com/office/drawing/2014/main" id="{9E22F7CF-8F6B-4344-B7D0-C3A921826FA6}"/>
              </a:ext>
            </a:extLst>
          </p:cNvPr>
          <p:cNvCxnSpPr>
            <a:cxnSpLocks/>
          </p:cNvCxnSpPr>
          <p:nvPr/>
        </p:nvCxnSpPr>
        <p:spPr>
          <a:xfrm flipH="1">
            <a:off x="2240116" y="1568699"/>
            <a:ext cx="1635116" cy="60207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 name="Connecteur droit avec flèche 7">
            <a:extLst>
              <a:ext uri="{FF2B5EF4-FFF2-40B4-BE49-F238E27FC236}">
                <a16:creationId xmlns:a16="http://schemas.microsoft.com/office/drawing/2014/main" id="{3932DD7B-B8AA-4550-B2F4-9291EABA3B14}"/>
              </a:ext>
            </a:extLst>
          </p:cNvPr>
          <p:cNvCxnSpPr>
            <a:cxnSpLocks/>
          </p:cNvCxnSpPr>
          <p:nvPr/>
        </p:nvCxnSpPr>
        <p:spPr>
          <a:xfrm flipH="1">
            <a:off x="4429549" y="1287624"/>
            <a:ext cx="4471855" cy="514023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6" name="Connecteur droit avec flèche 5">
            <a:extLst>
              <a:ext uri="{FF2B5EF4-FFF2-40B4-BE49-F238E27FC236}">
                <a16:creationId xmlns:a16="http://schemas.microsoft.com/office/drawing/2014/main" id="{2BFD4A85-1910-4A98-B493-BDEFE941E86B}"/>
              </a:ext>
            </a:extLst>
          </p:cNvPr>
          <p:cNvCxnSpPr>
            <a:cxnSpLocks/>
          </p:cNvCxnSpPr>
          <p:nvPr/>
        </p:nvCxnSpPr>
        <p:spPr>
          <a:xfrm flipH="1">
            <a:off x="2127381" y="916165"/>
            <a:ext cx="2472611" cy="128635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Connecteur droit avec flèche 8">
            <a:extLst>
              <a:ext uri="{FF2B5EF4-FFF2-40B4-BE49-F238E27FC236}">
                <a16:creationId xmlns:a16="http://schemas.microsoft.com/office/drawing/2014/main" id="{560355CF-F10A-420F-9C7E-2B23FD18D11F}"/>
              </a:ext>
            </a:extLst>
          </p:cNvPr>
          <p:cNvCxnSpPr>
            <a:cxnSpLocks/>
          </p:cNvCxnSpPr>
          <p:nvPr/>
        </p:nvCxnSpPr>
        <p:spPr>
          <a:xfrm>
            <a:off x="1296955" y="725188"/>
            <a:ext cx="1815075" cy="209732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Connecteur droit avec flèche 9">
            <a:extLst>
              <a:ext uri="{FF2B5EF4-FFF2-40B4-BE49-F238E27FC236}">
                <a16:creationId xmlns:a16="http://schemas.microsoft.com/office/drawing/2014/main" id="{224F7F00-7BEB-4303-84F4-82D0E9695133}"/>
              </a:ext>
            </a:extLst>
          </p:cNvPr>
          <p:cNvCxnSpPr>
            <a:cxnSpLocks/>
          </p:cNvCxnSpPr>
          <p:nvPr/>
        </p:nvCxnSpPr>
        <p:spPr>
          <a:xfrm>
            <a:off x="1737779" y="725188"/>
            <a:ext cx="1751845" cy="26338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98919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16CD0DF-C434-458D-BE76-5AE9AAACA6C8}"/>
              </a:ext>
            </a:extLst>
          </p:cNvPr>
          <p:cNvPicPr>
            <a:picLocks noChangeAspect="1"/>
          </p:cNvPicPr>
          <p:nvPr/>
        </p:nvPicPr>
        <p:blipFill rotWithShape="1">
          <a:blip r:embed="rId2"/>
          <a:srcRect l="75144" t="24984" r="12914" b="55858"/>
          <a:stretch/>
        </p:blipFill>
        <p:spPr>
          <a:xfrm>
            <a:off x="408372" y="577048"/>
            <a:ext cx="1455937" cy="1313895"/>
          </a:xfrm>
          <a:prstGeom prst="rect">
            <a:avLst/>
          </a:prstGeom>
        </p:spPr>
      </p:pic>
      <p:sp>
        <p:nvSpPr>
          <p:cNvPr id="5" name="ZoneTexte 4">
            <a:extLst>
              <a:ext uri="{FF2B5EF4-FFF2-40B4-BE49-F238E27FC236}">
                <a16:creationId xmlns:a16="http://schemas.microsoft.com/office/drawing/2014/main" id="{CB34471D-BDD3-4189-9A52-82D7C229222A}"/>
              </a:ext>
            </a:extLst>
          </p:cNvPr>
          <p:cNvSpPr txBox="1"/>
          <p:nvPr/>
        </p:nvSpPr>
        <p:spPr>
          <a:xfrm>
            <a:off x="934373" y="311587"/>
            <a:ext cx="10464555" cy="400110"/>
          </a:xfrm>
          <a:prstGeom prst="rect">
            <a:avLst/>
          </a:prstGeom>
          <a:noFill/>
        </p:spPr>
        <p:txBody>
          <a:bodyPr wrap="square">
            <a:spAutoFit/>
          </a:bodyPr>
          <a:lstStyle/>
          <a:p>
            <a:pPr algn="ctr"/>
            <a:r>
              <a:rPr lang="fr-FR" sz="2000" dirty="0">
                <a:solidFill>
                  <a:srgbClr val="000000"/>
                </a:solidFill>
                <a:latin typeface="Calibri" panose="020F0502020204030204" pitchFamily="34" charset="0"/>
              </a:rPr>
              <a:t>Démarrage du Concours</a:t>
            </a:r>
            <a:endParaRPr lang="fr-FR" sz="2000" dirty="0"/>
          </a:p>
        </p:txBody>
      </p:sp>
      <p:sp>
        <p:nvSpPr>
          <p:cNvPr id="7" name="ZoneTexte 6">
            <a:extLst>
              <a:ext uri="{FF2B5EF4-FFF2-40B4-BE49-F238E27FC236}">
                <a16:creationId xmlns:a16="http://schemas.microsoft.com/office/drawing/2014/main" id="{9D0B5C3C-1D2A-4780-BBAD-BE0025DC11D9}"/>
              </a:ext>
            </a:extLst>
          </p:cNvPr>
          <p:cNvSpPr txBox="1"/>
          <p:nvPr/>
        </p:nvSpPr>
        <p:spPr>
          <a:xfrm>
            <a:off x="408372" y="2119703"/>
            <a:ext cx="2343704" cy="369332"/>
          </a:xfrm>
          <a:prstGeom prst="rect">
            <a:avLst/>
          </a:prstGeom>
          <a:noFill/>
        </p:spPr>
        <p:txBody>
          <a:bodyPr wrap="square">
            <a:spAutoFit/>
          </a:bodyPr>
          <a:lstStyle/>
          <a:p>
            <a:r>
              <a:rPr lang="fr-FR" dirty="0">
                <a:solidFill>
                  <a:srgbClr val="000000"/>
                </a:solidFill>
                <a:latin typeface="Calibri" panose="020F0502020204030204" pitchFamily="34" charset="0"/>
              </a:rPr>
              <a:t>Cliquer sur Graphique</a:t>
            </a:r>
            <a:endParaRPr lang="fr-FR" sz="1800" dirty="0"/>
          </a:p>
        </p:txBody>
      </p:sp>
      <p:cxnSp>
        <p:nvCxnSpPr>
          <p:cNvPr id="8" name="Connecteur droit avec flèche 7">
            <a:extLst>
              <a:ext uri="{FF2B5EF4-FFF2-40B4-BE49-F238E27FC236}">
                <a16:creationId xmlns:a16="http://schemas.microsoft.com/office/drawing/2014/main" id="{82DF151D-2C97-42EC-B1CB-DBD4466780CE}"/>
              </a:ext>
            </a:extLst>
          </p:cNvPr>
          <p:cNvCxnSpPr>
            <a:cxnSpLocks/>
          </p:cNvCxnSpPr>
          <p:nvPr/>
        </p:nvCxnSpPr>
        <p:spPr>
          <a:xfrm flipV="1">
            <a:off x="1535837" y="1153360"/>
            <a:ext cx="120311" cy="107021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1" name="Image 10">
            <a:extLst>
              <a:ext uri="{FF2B5EF4-FFF2-40B4-BE49-F238E27FC236}">
                <a16:creationId xmlns:a16="http://schemas.microsoft.com/office/drawing/2014/main" id="{84A49238-424C-42BE-AB85-2665DBDBE408}"/>
              </a:ext>
            </a:extLst>
          </p:cNvPr>
          <p:cNvPicPr>
            <a:picLocks noChangeAspect="1"/>
          </p:cNvPicPr>
          <p:nvPr/>
        </p:nvPicPr>
        <p:blipFill rotWithShape="1">
          <a:blip r:embed="rId3"/>
          <a:srcRect l="15290" t="10378" r="14733" b="11715"/>
          <a:stretch/>
        </p:blipFill>
        <p:spPr>
          <a:xfrm>
            <a:off x="3477419" y="740133"/>
            <a:ext cx="2452408" cy="1535837"/>
          </a:xfrm>
          <a:prstGeom prst="rect">
            <a:avLst/>
          </a:prstGeom>
        </p:spPr>
      </p:pic>
      <p:sp>
        <p:nvSpPr>
          <p:cNvPr id="13" name="ZoneTexte 12">
            <a:extLst>
              <a:ext uri="{FF2B5EF4-FFF2-40B4-BE49-F238E27FC236}">
                <a16:creationId xmlns:a16="http://schemas.microsoft.com/office/drawing/2014/main" id="{BCB60A1B-845D-4E62-9A5F-6142F6F64C5C}"/>
              </a:ext>
            </a:extLst>
          </p:cNvPr>
          <p:cNvSpPr txBox="1"/>
          <p:nvPr/>
        </p:nvSpPr>
        <p:spPr>
          <a:xfrm>
            <a:off x="2383748" y="2538504"/>
            <a:ext cx="2829757" cy="369332"/>
          </a:xfrm>
          <a:prstGeom prst="rect">
            <a:avLst/>
          </a:prstGeom>
          <a:noFill/>
        </p:spPr>
        <p:txBody>
          <a:bodyPr wrap="square">
            <a:spAutoFit/>
          </a:bodyPr>
          <a:lstStyle/>
          <a:p>
            <a:r>
              <a:rPr lang="fr-FR" dirty="0">
                <a:solidFill>
                  <a:srgbClr val="000000"/>
                </a:solidFill>
                <a:latin typeface="Calibri" panose="020F0502020204030204" pitchFamily="34" charset="0"/>
              </a:rPr>
              <a:t>sélectionner votre Concours</a:t>
            </a:r>
            <a:endParaRPr lang="fr-FR" dirty="0"/>
          </a:p>
        </p:txBody>
      </p:sp>
      <p:cxnSp>
        <p:nvCxnSpPr>
          <p:cNvPr id="15" name="Connecteur droit avec flèche 14">
            <a:extLst>
              <a:ext uri="{FF2B5EF4-FFF2-40B4-BE49-F238E27FC236}">
                <a16:creationId xmlns:a16="http://schemas.microsoft.com/office/drawing/2014/main" id="{C883FF06-2E24-49E0-A79E-E83B911C8E96}"/>
              </a:ext>
            </a:extLst>
          </p:cNvPr>
          <p:cNvCxnSpPr>
            <a:cxnSpLocks/>
            <a:stCxn id="13" idx="0"/>
          </p:cNvCxnSpPr>
          <p:nvPr/>
        </p:nvCxnSpPr>
        <p:spPr>
          <a:xfrm flipV="1">
            <a:off x="3798627" y="829856"/>
            <a:ext cx="57960" cy="170864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ZoneTexte 17">
            <a:extLst>
              <a:ext uri="{FF2B5EF4-FFF2-40B4-BE49-F238E27FC236}">
                <a16:creationId xmlns:a16="http://schemas.microsoft.com/office/drawing/2014/main" id="{443431D6-8394-4646-9274-97E707FED461}"/>
              </a:ext>
            </a:extLst>
          </p:cNvPr>
          <p:cNvSpPr txBox="1"/>
          <p:nvPr/>
        </p:nvSpPr>
        <p:spPr>
          <a:xfrm>
            <a:off x="5213505" y="2571208"/>
            <a:ext cx="885548" cy="369332"/>
          </a:xfrm>
          <a:prstGeom prst="rect">
            <a:avLst/>
          </a:prstGeom>
          <a:noFill/>
        </p:spPr>
        <p:txBody>
          <a:bodyPr wrap="square">
            <a:spAutoFit/>
          </a:bodyPr>
          <a:lstStyle/>
          <a:p>
            <a:r>
              <a:rPr lang="fr-FR" dirty="0">
                <a:solidFill>
                  <a:srgbClr val="000000"/>
                </a:solidFill>
                <a:highlight>
                  <a:srgbClr val="00FF00"/>
                </a:highlight>
                <a:latin typeface="Calibri" panose="020F0502020204030204" pitchFamily="34" charset="0"/>
              </a:rPr>
              <a:t>Valider</a:t>
            </a:r>
            <a:endParaRPr lang="fr-FR" dirty="0">
              <a:highlight>
                <a:srgbClr val="00FF00"/>
              </a:highlight>
            </a:endParaRPr>
          </a:p>
        </p:txBody>
      </p:sp>
      <p:cxnSp>
        <p:nvCxnSpPr>
          <p:cNvPr id="19" name="Connecteur droit avec flèche 18">
            <a:extLst>
              <a:ext uri="{FF2B5EF4-FFF2-40B4-BE49-F238E27FC236}">
                <a16:creationId xmlns:a16="http://schemas.microsoft.com/office/drawing/2014/main" id="{F5CB311B-B707-444C-ABF0-07687F97324E}"/>
              </a:ext>
            </a:extLst>
          </p:cNvPr>
          <p:cNvCxnSpPr>
            <a:cxnSpLocks/>
          </p:cNvCxnSpPr>
          <p:nvPr/>
        </p:nvCxnSpPr>
        <p:spPr>
          <a:xfrm flipV="1">
            <a:off x="5426626" y="1854243"/>
            <a:ext cx="1" cy="79807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6" name="ZoneTexte 25">
            <a:extLst>
              <a:ext uri="{FF2B5EF4-FFF2-40B4-BE49-F238E27FC236}">
                <a16:creationId xmlns:a16="http://schemas.microsoft.com/office/drawing/2014/main" id="{C21E8BBD-4620-4697-807F-ED458AC14F00}"/>
              </a:ext>
            </a:extLst>
          </p:cNvPr>
          <p:cNvSpPr txBox="1"/>
          <p:nvPr/>
        </p:nvSpPr>
        <p:spPr>
          <a:xfrm>
            <a:off x="7303871" y="4149641"/>
            <a:ext cx="4046992" cy="369332"/>
          </a:xfrm>
          <a:prstGeom prst="rect">
            <a:avLst/>
          </a:prstGeom>
          <a:noFill/>
        </p:spPr>
        <p:txBody>
          <a:bodyPr wrap="square">
            <a:spAutoFit/>
          </a:bodyPr>
          <a:lstStyle/>
          <a:p>
            <a:r>
              <a:rPr lang="fr-FR" dirty="0">
                <a:solidFill>
                  <a:srgbClr val="000000"/>
                </a:solidFill>
                <a:latin typeface="Calibri" panose="020F0502020204030204" pitchFamily="34" charset="0"/>
              </a:rPr>
              <a:t>sélectionner votre Type de Concours</a:t>
            </a:r>
            <a:endParaRPr lang="fr-FR" dirty="0"/>
          </a:p>
        </p:txBody>
      </p:sp>
      <p:cxnSp>
        <p:nvCxnSpPr>
          <p:cNvPr id="32" name="Connecteur droit avec flèche 31">
            <a:extLst>
              <a:ext uri="{FF2B5EF4-FFF2-40B4-BE49-F238E27FC236}">
                <a16:creationId xmlns:a16="http://schemas.microsoft.com/office/drawing/2014/main" id="{992F773D-D285-4866-B1F8-F4C0F4C28F0A}"/>
              </a:ext>
            </a:extLst>
          </p:cNvPr>
          <p:cNvCxnSpPr>
            <a:cxnSpLocks/>
          </p:cNvCxnSpPr>
          <p:nvPr/>
        </p:nvCxnSpPr>
        <p:spPr>
          <a:xfrm flipH="1">
            <a:off x="5122417" y="5735141"/>
            <a:ext cx="1284927" cy="49456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5" name="ZoneTexte 34">
            <a:extLst>
              <a:ext uri="{FF2B5EF4-FFF2-40B4-BE49-F238E27FC236}">
                <a16:creationId xmlns:a16="http://schemas.microsoft.com/office/drawing/2014/main" id="{7B4223C5-8C13-4C72-805D-7AB3CF441F79}"/>
              </a:ext>
            </a:extLst>
          </p:cNvPr>
          <p:cNvSpPr txBox="1"/>
          <p:nvPr/>
        </p:nvSpPr>
        <p:spPr>
          <a:xfrm>
            <a:off x="6921252" y="6045040"/>
            <a:ext cx="960713" cy="369332"/>
          </a:xfrm>
          <a:prstGeom prst="rect">
            <a:avLst/>
          </a:prstGeom>
          <a:noFill/>
        </p:spPr>
        <p:txBody>
          <a:bodyPr wrap="square">
            <a:spAutoFit/>
          </a:bodyPr>
          <a:lstStyle/>
          <a:p>
            <a:r>
              <a:rPr lang="fr-FR" dirty="0">
                <a:solidFill>
                  <a:srgbClr val="000000"/>
                </a:solidFill>
                <a:highlight>
                  <a:srgbClr val="00FF00"/>
                </a:highlight>
                <a:latin typeface="Calibri" panose="020F0502020204030204" pitchFamily="34" charset="0"/>
              </a:rPr>
              <a:t>Valider</a:t>
            </a:r>
            <a:endParaRPr lang="fr-FR" dirty="0">
              <a:highlight>
                <a:srgbClr val="00FF00"/>
              </a:highlight>
            </a:endParaRPr>
          </a:p>
        </p:txBody>
      </p:sp>
      <p:pic>
        <p:nvPicPr>
          <p:cNvPr id="2" name="Image 1">
            <a:extLst>
              <a:ext uri="{FF2B5EF4-FFF2-40B4-BE49-F238E27FC236}">
                <a16:creationId xmlns:a16="http://schemas.microsoft.com/office/drawing/2014/main" id="{D62E755A-7DBF-08D7-95B5-5CC1B5C32049}"/>
              </a:ext>
            </a:extLst>
          </p:cNvPr>
          <p:cNvPicPr>
            <a:picLocks noChangeAspect="1"/>
          </p:cNvPicPr>
          <p:nvPr/>
        </p:nvPicPr>
        <p:blipFill>
          <a:blip r:embed="rId4"/>
          <a:stretch>
            <a:fillRect/>
          </a:stretch>
        </p:blipFill>
        <p:spPr>
          <a:xfrm>
            <a:off x="578306" y="3582490"/>
            <a:ext cx="5822483" cy="3275509"/>
          </a:xfrm>
          <a:prstGeom prst="rect">
            <a:avLst/>
          </a:prstGeom>
        </p:spPr>
      </p:pic>
      <p:cxnSp>
        <p:nvCxnSpPr>
          <p:cNvPr id="4" name="Connecteur droit avec flèche 3">
            <a:extLst>
              <a:ext uri="{FF2B5EF4-FFF2-40B4-BE49-F238E27FC236}">
                <a16:creationId xmlns:a16="http://schemas.microsoft.com/office/drawing/2014/main" id="{D5BEB81A-17E9-7B6C-6F92-5D77084AEFC3}"/>
              </a:ext>
            </a:extLst>
          </p:cNvPr>
          <p:cNvCxnSpPr>
            <a:cxnSpLocks/>
            <a:stCxn id="35" idx="1"/>
          </p:cNvCxnSpPr>
          <p:nvPr/>
        </p:nvCxnSpPr>
        <p:spPr>
          <a:xfrm flipH="1">
            <a:off x="5426626" y="6229706"/>
            <a:ext cx="1494626" cy="30881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Connecteur droit avec flèche 8">
            <a:extLst>
              <a:ext uri="{FF2B5EF4-FFF2-40B4-BE49-F238E27FC236}">
                <a16:creationId xmlns:a16="http://schemas.microsoft.com/office/drawing/2014/main" id="{C35CFF00-317D-6AE5-FFE7-0F3AF3C897BE}"/>
              </a:ext>
            </a:extLst>
          </p:cNvPr>
          <p:cNvCxnSpPr>
            <a:cxnSpLocks/>
            <a:stCxn id="26" idx="1"/>
          </p:cNvCxnSpPr>
          <p:nvPr/>
        </p:nvCxnSpPr>
        <p:spPr>
          <a:xfrm flipH="1">
            <a:off x="3827607" y="4334307"/>
            <a:ext cx="3476264" cy="77254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83857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020D31B-138A-48FF-9997-19E7184A3A68}"/>
              </a:ext>
            </a:extLst>
          </p:cNvPr>
          <p:cNvPicPr>
            <a:picLocks noChangeAspect="1"/>
          </p:cNvPicPr>
          <p:nvPr/>
        </p:nvPicPr>
        <p:blipFill>
          <a:blip r:embed="rId2"/>
          <a:stretch>
            <a:fillRect/>
          </a:stretch>
        </p:blipFill>
        <p:spPr>
          <a:xfrm>
            <a:off x="446844" y="2000979"/>
            <a:ext cx="8495930" cy="4778961"/>
          </a:xfrm>
          <a:prstGeom prst="rect">
            <a:avLst/>
          </a:prstGeom>
        </p:spPr>
      </p:pic>
      <p:sp>
        <p:nvSpPr>
          <p:cNvPr id="5" name="ZoneTexte 4">
            <a:extLst>
              <a:ext uri="{FF2B5EF4-FFF2-40B4-BE49-F238E27FC236}">
                <a16:creationId xmlns:a16="http://schemas.microsoft.com/office/drawing/2014/main" id="{FB0D1C0D-F704-4411-A96E-C762EC44856B}"/>
              </a:ext>
            </a:extLst>
          </p:cNvPr>
          <p:cNvSpPr txBox="1"/>
          <p:nvPr/>
        </p:nvSpPr>
        <p:spPr>
          <a:xfrm>
            <a:off x="446844" y="746871"/>
            <a:ext cx="3480047" cy="369332"/>
          </a:xfrm>
          <a:prstGeom prst="rect">
            <a:avLst/>
          </a:prstGeom>
          <a:noFill/>
        </p:spPr>
        <p:txBody>
          <a:bodyPr wrap="square">
            <a:spAutoFit/>
          </a:bodyPr>
          <a:lstStyle/>
          <a:p>
            <a:r>
              <a:rPr lang="fr-FR" dirty="0">
                <a:solidFill>
                  <a:srgbClr val="000000"/>
                </a:solidFill>
                <a:latin typeface="Calibri" panose="020F0502020204030204" pitchFamily="34" charset="0"/>
              </a:rPr>
              <a:t>Pour imprimer le tirage du 1</a:t>
            </a:r>
            <a:r>
              <a:rPr lang="fr-FR" baseline="30000" dirty="0">
                <a:solidFill>
                  <a:srgbClr val="000000"/>
                </a:solidFill>
                <a:latin typeface="Calibri" panose="020F0502020204030204" pitchFamily="34" charset="0"/>
              </a:rPr>
              <a:t>er</a:t>
            </a:r>
            <a:r>
              <a:rPr lang="fr-FR" dirty="0">
                <a:solidFill>
                  <a:srgbClr val="000000"/>
                </a:solidFill>
                <a:latin typeface="Calibri" panose="020F0502020204030204" pitchFamily="34" charset="0"/>
              </a:rPr>
              <a:t> Tour. </a:t>
            </a:r>
            <a:endParaRPr lang="fr-FR" dirty="0"/>
          </a:p>
        </p:txBody>
      </p:sp>
      <p:cxnSp>
        <p:nvCxnSpPr>
          <p:cNvPr id="6" name="Connecteur droit avec flèche 5">
            <a:extLst>
              <a:ext uri="{FF2B5EF4-FFF2-40B4-BE49-F238E27FC236}">
                <a16:creationId xmlns:a16="http://schemas.microsoft.com/office/drawing/2014/main" id="{39A8256E-B710-49AF-A7F8-C7ED0AD39DAE}"/>
              </a:ext>
            </a:extLst>
          </p:cNvPr>
          <p:cNvCxnSpPr>
            <a:cxnSpLocks/>
          </p:cNvCxnSpPr>
          <p:nvPr/>
        </p:nvCxnSpPr>
        <p:spPr>
          <a:xfrm flipH="1">
            <a:off x="2062065" y="1053782"/>
            <a:ext cx="1187164" cy="106338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0" name="Image 9">
            <a:extLst>
              <a:ext uri="{FF2B5EF4-FFF2-40B4-BE49-F238E27FC236}">
                <a16:creationId xmlns:a16="http://schemas.microsoft.com/office/drawing/2014/main" id="{61CC54BB-8A44-4401-8BF2-A97054164F7D}"/>
              </a:ext>
            </a:extLst>
          </p:cNvPr>
          <p:cNvPicPr>
            <a:picLocks noChangeAspect="1"/>
          </p:cNvPicPr>
          <p:nvPr/>
        </p:nvPicPr>
        <p:blipFill rotWithShape="1">
          <a:blip r:embed="rId3"/>
          <a:srcRect l="16311" t="1812" r="69126" b="73180"/>
          <a:stretch/>
        </p:blipFill>
        <p:spPr>
          <a:xfrm>
            <a:off x="4596759" y="285924"/>
            <a:ext cx="1775535" cy="1715055"/>
          </a:xfrm>
          <a:prstGeom prst="rect">
            <a:avLst/>
          </a:prstGeom>
        </p:spPr>
      </p:pic>
      <p:cxnSp>
        <p:nvCxnSpPr>
          <p:cNvPr id="11" name="Connecteur droit avec flèche 10">
            <a:extLst>
              <a:ext uri="{FF2B5EF4-FFF2-40B4-BE49-F238E27FC236}">
                <a16:creationId xmlns:a16="http://schemas.microsoft.com/office/drawing/2014/main" id="{F9B46F4F-0FFE-40D3-ABFA-6D40BB123E13}"/>
              </a:ext>
            </a:extLst>
          </p:cNvPr>
          <p:cNvCxnSpPr>
            <a:cxnSpLocks/>
            <a:stCxn id="5" idx="3"/>
          </p:cNvCxnSpPr>
          <p:nvPr/>
        </p:nvCxnSpPr>
        <p:spPr>
          <a:xfrm flipV="1">
            <a:off x="3926891" y="746871"/>
            <a:ext cx="816743" cy="1846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6" name="Image 15">
            <a:extLst>
              <a:ext uri="{FF2B5EF4-FFF2-40B4-BE49-F238E27FC236}">
                <a16:creationId xmlns:a16="http://schemas.microsoft.com/office/drawing/2014/main" id="{4806D17F-EDED-479E-950B-42266D80D4EE}"/>
              </a:ext>
            </a:extLst>
          </p:cNvPr>
          <p:cNvPicPr>
            <a:picLocks noChangeAspect="1"/>
          </p:cNvPicPr>
          <p:nvPr/>
        </p:nvPicPr>
        <p:blipFill rotWithShape="1">
          <a:blip r:embed="rId4"/>
          <a:srcRect l="36189" t="25890" r="36432" b="27250"/>
          <a:stretch/>
        </p:blipFill>
        <p:spPr>
          <a:xfrm>
            <a:off x="7547402" y="389597"/>
            <a:ext cx="1652126" cy="1590611"/>
          </a:xfrm>
          <a:prstGeom prst="rect">
            <a:avLst/>
          </a:prstGeom>
        </p:spPr>
      </p:pic>
      <p:sp>
        <p:nvSpPr>
          <p:cNvPr id="12" name="ZoneTexte 11">
            <a:extLst>
              <a:ext uri="{FF2B5EF4-FFF2-40B4-BE49-F238E27FC236}">
                <a16:creationId xmlns:a16="http://schemas.microsoft.com/office/drawing/2014/main" id="{28C4C16D-E8A9-4088-B7D7-3D9725281238}"/>
              </a:ext>
            </a:extLst>
          </p:cNvPr>
          <p:cNvSpPr txBox="1"/>
          <p:nvPr/>
        </p:nvSpPr>
        <p:spPr>
          <a:xfrm>
            <a:off x="6372294" y="78060"/>
            <a:ext cx="3340873" cy="369332"/>
          </a:xfrm>
          <a:prstGeom prst="rect">
            <a:avLst/>
          </a:prstGeom>
          <a:noFill/>
        </p:spPr>
        <p:txBody>
          <a:bodyPr wrap="square">
            <a:spAutoFit/>
          </a:bodyPr>
          <a:lstStyle/>
          <a:p>
            <a:r>
              <a:rPr lang="fr-FR" dirty="0">
                <a:solidFill>
                  <a:srgbClr val="000000"/>
                </a:solidFill>
                <a:latin typeface="Calibri" panose="020F0502020204030204" pitchFamily="34" charset="0"/>
              </a:rPr>
              <a:t>Pour imprimer la liste des inscrits</a:t>
            </a:r>
            <a:endParaRPr lang="fr-FR" dirty="0"/>
          </a:p>
        </p:txBody>
      </p:sp>
      <p:cxnSp>
        <p:nvCxnSpPr>
          <p:cNvPr id="13" name="Connecteur droit avec flèche 12">
            <a:extLst>
              <a:ext uri="{FF2B5EF4-FFF2-40B4-BE49-F238E27FC236}">
                <a16:creationId xmlns:a16="http://schemas.microsoft.com/office/drawing/2014/main" id="{5B8BA97E-71CD-4C02-AF54-C56C09E5700D}"/>
              </a:ext>
            </a:extLst>
          </p:cNvPr>
          <p:cNvCxnSpPr>
            <a:cxnSpLocks/>
          </p:cNvCxnSpPr>
          <p:nvPr/>
        </p:nvCxnSpPr>
        <p:spPr>
          <a:xfrm flipH="1">
            <a:off x="6096000" y="447392"/>
            <a:ext cx="1184016" cy="9233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65240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5A4AAA9-B4B9-4B88-A96D-1E71608ABC3E}"/>
              </a:ext>
            </a:extLst>
          </p:cNvPr>
          <p:cNvSpPr txBox="1"/>
          <p:nvPr/>
        </p:nvSpPr>
        <p:spPr>
          <a:xfrm>
            <a:off x="902736" y="698537"/>
            <a:ext cx="10004749" cy="369332"/>
          </a:xfrm>
          <a:prstGeom prst="rect">
            <a:avLst/>
          </a:prstGeom>
          <a:noFill/>
        </p:spPr>
        <p:txBody>
          <a:bodyPr wrap="square">
            <a:spAutoFit/>
          </a:bodyPr>
          <a:lstStyle/>
          <a:p>
            <a:pPr algn="ctr"/>
            <a:r>
              <a:rPr lang="fr-FR" dirty="0">
                <a:solidFill>
                  <a:srgbClr val="000000"/>
                </a:solidFill>
                <a:latin typeface="Calibri" panose="020F0502020204030204" pitchFamily="34" charset="0"/>
              </a:rPr>
              <a:t>Pour valider le résultat annoncé il suffit de cliquer sur la case correspondante..</a:t>
            </a:r>
            <a:endParaRPr lang="fr-FR" dirty="0"/>
          </a:p>
        </p:txBody>
      </p:sp>
      <p:sp>
        <p:nvSpPr>
          <p:cNvPr id="5" name="ZoneTexte 4">
            <a:extLst>
              <a:ext uri="{FF2B5EF4-FFF2-40B4-BE49-F238E27FC236}">
                <a16:creationId xmlns:a16="http://schemas.microsoft.com/office/drawing/2014/main" id="{3FAEDA7E-6B6E-45E5-A1BB-CF4B5A942C4F}"/>
              </a:ext>
            </a:extLst>
          </p:cNvPr>
          <p:cNvSpPr txBox="1"/>
          <p:nvPr/>
        </p:nvSpPr>
        <p:spPr>
          <a:xfrm>
            <a:off x="426487" y="1510300"/>
            <a:ext cx="11562961" cy="369332"/>
          </a:xfrm>
          <a:prstGeom prst="rect">
            <a:avLst/>
          </a:prstGeom>
          <a:noFill/>
        </p:spPr>
        <p:txBody>
          <a:bodyPr wrap="square">
            <a:spAutoFit/>
          </a:bodyPr>
          <a:lstStyle/>
          <a:p>
            <a:pPr algn="ctr"/>
            <a:r>
              <a:rPr lang="fr-FR" dirty="0">
                <a:solidFill>
                  <a:srgbClr val="000000"/>
                </a:solidFill>
                <a:latin typeface="Calibri" panose="020F0502020204030204" pitchFamily="34" charset="0"/>
              </a:rPr>
              <a:t>En cas d’erreur, pour corriger cliquer sur la gomme, restez appuyé et la faire glisser jusqu’à la case concernée puis lâcher.</a:t>
            </a:r>
            <a:endParaRPr lang="fr-FR" dirty="0"/>
          </a:p>
        </p:txBody>
      </p:sp>
      <p:sp>
        <p:nvSpPr>
          <p:cNvPr id="7" name="ZoneTexte 6">
            <a:extLst>
              <a:ext uri="{FF2B5EF4-FFF2-40B4-BE49-F238E27FC236}">
                <a16:creationId xmlns:a16="http://schemas.microsoft.com/office/drawing/2014/main" id="{D8F4EDEA-CB38-406C-8176-2036F507A341}"/>
              </a:ext>
            </a:extLst>
          </p:cNvPr>
          <p:cNvSpPr txBox="1"/>
          <p:nvPr/>
        </p:nvSpPr>
        <p:spPr>
          <a:xfrm>
            <a:off x="300717" y="2290664"/>
            <a:ext cx="11208785" cy="923330"/>
          </a:xfrm>
          <a:prstGeom prst="rect">
            <a:avLst/>
          </a:prstGeom>
          <a:noFill/>
        </p:spPr>
        <p:txBody>
          <a:bodyPr wrap="square">
            <a:spAutoFit/>
          </a:bodyPr>
          <a:lstStyle/>
          <a:p>
            <a:pPr algn="ctr"/>
            <a:r>
              <a:rPr lang="fr-FR" dirty="0">
                <a:solidFill>
                  <a:srgbClr val="000000"/>
                </a:solidFill>
                <a:latin typeface="Calibri" panose="020F0502020204030204" pitchFamily="34" charset="0"/>
              </a:rPr>
              <a:t>Les perdants du premier tour du concours A passe directement dans le concours B. </a:t>
            </a:r>
          </a:p>
          <a:p>
            <a:pPr algn="ctr"/>
            <a:endParaRPr lang="fr-FR" dirty="0">
              <a:solidFill>
                <a:srgbClr val="000000"/>
              </a:solidFill>
              <a:latin typeface="Calibri" panose="020F0502020204030204" pitchFamily="34" charset="0"/>
            </a:endParaRPr>
          </a:p>
          <a:p>
            <a:pPr algn="ctr"/>
            <a:r>
              <a:rPr lang="fr-FR" dirty="0">
                <a:solidFill>
                  <a:srgbClr val="000000"/>
                </a:solidFill>
                <a:latin typeface="Calibri" panose="020F0502020204030204" pitchFamily="34" charset="0"/>
              </a:rPr>
              <a:t> Les perdants du deuxième tour du concours A passe directement dans le concours B.</a:t>
            </a:r>
            <a:endParaRPr lang="fr-FR" dirty="0"/>
          </a:p>
        </p:txBody>
      </p:sp>
      <p:sp>
        <p:nvSpPr>
          <p:cNvPr id="9" name="ZoneTexte 8">
            <a:extLst>
              <a:ext uri="{FF2B5EF4-FFF2-40B4-BE49-F238E27FC236}">
                <a16:creationId xmlns:a16="http://schemas.microsoft.com/office/drawing/2014/main" id="{30E6FF47-BD8B-41BC-91AA-D39D3BD9366D}"/>
              </a:ext>
            </a:extLst>
          </p:cNvPr>
          <p:cNvSpPr txBox="1"/>
          <p:nvPr/>
        </p:nvSpPr>
        <p:spPr>
          <a:xfrm>
            <a:off x="671804" y="3740317"/>
            <a:ext cx="10837698" cy="646331"/>
          </a:xfrm>
          <a:prstGeom prst="rect">
            <a:avLst/>
          </a:prstGeom>
          <a:noFill/>
        </p:spPr>
        <p:txBody>
          <a:bodyPr wrap="square">
            <a:spAutoFit/>
          </a:bodyPr>
          <a:lstStyle/>
          <a:p>
            <a:pPr algn="ctr"/>
            <a:r>
              <a:rPr lang="fr-FR" dirty="0">
                <a:solidFill>
                  <a:srgbClr val="000000"/>
                </a:solidFill>
                <a:latin typeface="Calibri" panose="020F0502020204030204" pitchFamily="34" charset="0"/>
              </a:rPr>
              <a:t>Pour passer du Concours A au B il y a un lien </a:t>
            </a:r>
            <a:r>
              <a:rPr lang="fr-FR" b="1" dirty="0">
                <a:solidFill>
                  <a:srgbClr val="FF0000"/>
                </a:solidFill>
                <a:highlight>
                  <a:srgbClr val="00FF00"/>
                </a:highlight>
                <a:latin typeface="Calibri" panose="020F0502020204030204" pitchFamily="34" charset="0"/>
              </a:rPr>
              <a:t>a gauche en rouge </a:t>
            </a:r>
            <a:r>
              <a:rPr lang="fr-FR" dirty="0">
                <a:solidFill>
                  <a:srgbClr val="000000"/>
                </a:solidFill>
                <a:latin typeface="Calibri" panose="020F0502020204030204" pitchFamily="34" charset="0"/>
              </a:rPr>
              <a:t>et pour revenir sur le A il y a </a:t>
            </a:r>
            <a:r>
              <a:rPr lang="fr-FR" dirty="0">
                <a:latin typeface="Calibri" panose="020F0502020204030204" pitchFamily="34" charset="0"/>
              </a:rPr>
              <a:t>une</a:t>
            </a:r>
            <a:r>
              <a:rPr lang="fr-FR" b="1" dirty="0">
                <a:solidFill>
                  <a:srgbClr val="FF0000"/>
                </a:solidFill>
                <a:latin typeface="Calibri" panose="020F0502020204030204" pitchFamily="34" charset="0"/>
              </a:rPr>
              <a:t> </a:t>
            </a:r>
            <a:r>
              <a:rPr lang="fr-FR" b="1" dirty="0">
                <a:solidFill>
                  <a:schemeClr val="bg1"/>
                </a:solidFill>
                <a:highlight>
                  <a:srgbClr val="00FF00"/>
                </a:highlight>
                <a:latin typeface="Calibri" panose="020F0502020204030204" pitchFamily="34" charset="0"/>
              </a:rPr>
              <a:t>flèche retour </a:t>
            </a:r>
            <a:r>
              <a:rPr lang="fr-FR" dirty="0">
                <a:solidFill>
                  <a:srgbClr val="000000"/>
                </a:solidFill>
                <a:latin typeface="Calibri" panose="020F0502020204030204" pitchFamily="34" charset="0"/>
              </a:rPr>
              <a:t>en haut à gauche.. </a:t>
            </a:r>
          </a:p>
        </p:txBody>
      </p:sp>
    </p:spTree>
    <p:extLst>
      <p:ext uri="{BB962C8B-B14F-4D97-AF65-F5344CB8AC3E}">
        <p14:creationId xmlns:p14="http://schemas.microsoft.com/office/powerpoint/2010/main" val="2165481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Image 1">
            <a:extLst>
              <a:ext uri="{FF2B5EF4-FFF2-40B4-BE49-F238E27FC236}">
                <a16:creationId xmlns:a16="http://schemas.microsoft.com/office/drawing/2014/main" id="{8D44FB22-3EAC-4B7A-A5AA-5737F42BE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69" y="713673"/>
            <a:ext cx="2133683" cy="279868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a:extLst>
              <a:ext uri="{FF2B5EF4-FFF2-40B4-BE49-F238E27FC236}">
                <a16:creationId xmlns:a16="http://schemas.microsoft.com/office/drawing/2014/main" id="{4AED62B5-CB18-44E1-A00E-1ACA5E2E8F99}"/>
              </a:ext>
            </a:extLst>
          </p:cNvPr>
          <p:cNvSpPr txBox="1">
            <a:spLocks noChangeArrowheads="1"/>
          </p:cNvSpPr>
          <p:nvPr/>
        </p:nvSpPr>
        <p:spPr bwMode="auto">
          <a:xfrm>
            <a:off x="3125755" y="605809"/>
            <a:ext cx="5284787" cy="1485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76176"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F</a:t>
            </a:r>
            <a:r>
              <a:rPr kumimoji="0" lang="fr-FR" altLang="fr-FR"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EDERATION </a:t>
            </a:r>
            <a:r>
              <a:rPr kumimoji="0" lang="fr-FR" altLang="fr-FR" sz="1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F</a:t>
            </a:r>
            <a:r>
              <a:rPr kumimoji="0" lang="fr-FR" altLang="fr-FR"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RANCAISE DE </a:t>
            </a:r>
            <a:r>
              <a:rPr kumimoji="0" lang="fr-FR" altLang="fr-F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P</a:t>
            </a:r>
            <a:r>
              <a:rPr kumimoji="0" lang="fr-FR" altLang="fr-FR"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ETANQUE ET </a:t>
            </a:r>
            <a:r>
              <a:rPr kumimoji="0" lang="fr-FR" altLang="fr-FR" sz="1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J</a:t>
            </a:r>
            <a:r>
              <a:rPr kumimoji="0" lang="fr-FR" altLang="fr-FR"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EU </a:t>
            </a:r>
            <a:r>
              <a:rPr kumimoji="0" lang="fr-FR" altLang="fr-FR" sz="1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P</a:t>
            </a:r>
            <a:r>
              <a:rPr kumimoji="0" lang="fr-FR" altLang="fr-FR"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ROVENCAL</a:t>
            </a:r>
            <a:endParaRPr kumimoji="0" lang="fr-FR" altLang="fr-FR" sz="1100" b="1" i="0" u="none" strike="noStrike" cap="none" normalizeH="0" baseline="0" dirty="0">
              <a:ln>
                <a:noFill/>
              </a:ln>
              <a:solidFill>
                <a:schemeClr val="tx1"/>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600" b="0" i="0" u="none" strike="noStrike" cap="none" normalizeH="0" baseline="0" dirty="0">
                <a:ln>
                  <a:noFill/>
                </a:ln>
                <a:solidFill>
                  <a:schemeClr val="tx1"/>
                </a:solidFill>
                <a:effectLst/>
                <a:ea typeface="Times New Roman" panose="02020603050405020304" pitchFamily="18" charset="0"/>
              </a:rPr>
              <a:t>AGREEE PAR LE MINISTERE DE L’EDUCATION NATIONAL (SECRETARIAT D’ETAT A LA JEUNESSE ET AUX SPORTS)</a:t>
            </a:r>
            <a:endParaRPr kumimoji="0" lang="fr-FR" altLang="fr-FR" sz="1100" b="1" i="0" u="none" strike="noStrike" cap="none" normalizeH="0" baseline="0" dirty="0">
              <a:ln>
                <a:noFill/>
              </a:ln>
              <a:solidFill>
                <a:schemeClr val="tx1"/>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COMITE REGIONAL DE L’ILE–DE-FRANCE</a:t>
            </a:r>
            <a:endParaRPr kumimoji="0" lang="fr-FR" altLang="fr-FR" sz="1100" b="1" i="0" u="none" strike="noStrike" cap="none" normalizeH="0" baseline="0" dirty="0">
              <a:ln>
                <a:noFill/>
              </a:ln>
              <a:solidFill>
                <a:schemeClr val="tx1"/>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7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COMITE DEPARTEMENTAL DES YVELINES</a:t>
            </a:r>
            <a:endParaRPr kumimoji="0" lang="fr-FR" altLang="fr-FR" sz="1600" b="1" i="0" u="none" strike="noStrike" cap="none" normalizeH="0" baseline="0" dirty="0">
              <a:ln>
                <a:noFill/>
              </a:ln>
              <a:solidFill>
                <a:srgbClr val="0000FF"/>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ea typeface="Times New Roman" panose="02020603050405020304" pitchFamily="18" charset="0"/>
              </a:rPr>
              <a:t>173, rue Paul - Doumer – 78510 TRIEL-SUR-SEINE</a:t>
            </a:r>
            <a:endParaRPr kumimoji="0" lang="fr-FR" altLang="fr-FR" sz="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Tel : 01.39.70.84.44. - Email : </a:t>
            </a:r>
            <a:r>
              <a:rPr kumimoji="0" lang="fr-FR" altLang="fr-FR" sz="1100" b="1" i="0" u="none" strike="noStrike" cap="none" normalizeH="0" baseline="0" dirty="0">
                <a:ln>
                  <a:noFill/>
                </a:ln>
                <a:solidFill>
                  <a:srgbClr val="0070C0"/>
                </a:solidFill>
                <a:effectLst/>
                <a:latin typeface="Calibri" panose="020F0502020204030204" pitchFamily="34" charset="0"/>
                <a:ea typeface="Times New Roman" panose="02020603050405020304" pitchFamily="18" charset="0"/>
                <a:cs typeface="Calibri" panose="020F0502020204030204" pitchFamily="34" charset="0"/>
                <a:hlinkClick r:id="rId3"/>
              </a:rPr>
              <a:t>yvelines.ffpjp@wanadoo.fr</a:t>
            </a:r>
            <a:endParaRPr kumimoji="0" lang="fr-FR" altLang="fr-FR"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SITE : </a:t>
            </a:r>
            <a:r>
              <a:rPr kumimoji="0" lang="fr-FR" altLang="fr-FR" sz="1200" b="1" i="0" u="none" strike="noStrike" cap="none" normalizeH="0" baseline="0" dirty="0">
                <a:ln>
                  <a:noFill/>
                </a:ln>
                <a:solidFill>
                  <a:srgbClr val="0070C0"/>
                </a:solidFill>
                <a:effectLst/>
                <a:latin typeface="Calibri" panose="020F0502020204030204" pitchFamily="34" charset="0"/>
                <a:ea typeface="Times New Roman" panose="02020603050405020304" pitchFamily="18" charset="0"/>
                <a:cs typeface="Calibri" panose="020F0502020204030204" pitchFamily="34" charset="0"/>
                <a:hlinkClick r:id="rId4"/>
              </a:rPr>
              <a:t>http://www.blogpetanque.com/petanquecd78</a:t>
            </a:r>
            <a:endParaRPr kumimoji="0" lang="fr-FR" altLang="fr-F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4" name="Rectangle 4">
            <a:extLst>
              <a:ext uri="{FF2B5EF4-FFF2-40B4-BE49-F238E27FC236}">
                <a16:creationId xmlns:a16="http://schemas.microsoft.com/office/drawing/2014/main" id="{50A178B2-3BD0-408C-A844-88882423748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5">
            <a:extLst>
              <a:ext uri="{FF2B5EF4-FFF2-40B4-BE49-F238E27FC236}">
                <a16:creationId xmlns:a16="http://schemas.microsoft.com/office/drawing/2014/main" id="{D36652D1-0705-48D3-A949-7DEB962EADD7}"/>
              </a:ext>
            </a:extLst>
          </p:cNvPr>
          <p:cNvSpPr>
            <a:spLocks noChangeArrowheads="1"/>
          </p:cNvSpPr>
          <p:nvPr/>
        </p:nvSpPr>
        <p:spPr bwMode="auto">
          <a:xfrm>
            <a:off x="0" y="18669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Rectangle 6">
            <a:extLst>
              <a:ext uri="{FF2B5EF4-FFF2-40B4-BE49-F238E27FC236}">
                <a16:creationId xmlns:a16="http://schemas.microsoft.com/office/drawing/2014/main" id="{03CBA135-B2DC-40E3-B6AD-50CAEC3C571F}"/>
              </a:ext>
            </a:extLst>
          </p:cNvPr>
          <p:cNvSpPr>
            <a:spLocks noChangeArrowheads="1"/>
          </p:cNvSpPr>
          <p:nvPr/>
        </p:nvSpPr>
        <p:spPr bwMode="auto">
          <a:xfrm>
            <a:off x="0" y="2324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8" name="Picture 5">
            <a:extLst>
              <a:ext uri="{FF2B5EF4-FFF2-40B4-BE49-F238E27FC236}">
                <a16:creationId xmlns:a16="http://schemas.microsoft.com/office/drawing/2014/main" id="{4E85CFFB-CD93-4181-9334-2A63CAA901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4545" y="713673"/>
            <a:ext cx="2486025" cy="248602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013E02D4-9B4F-403B-A0FE-129A4DFC00D8}"/>
              </a:ext>
            </a:extLst>
          </p:cNvPr>
          <p:cNvSpPr txBox="1"/>
          <p:nvPr/>
        </p:nvSpPr>
        <p:spPr>
          <a:xfrm>
            <a:off x="989046" y="4264132"/>
            <a:ext cx="11063288" cy="646331"/>
          </a:xfrm>
          <a:prstGeom prst="rect">
            <a:avLst/>
          </a:prstGeom>
          <a:noFill/>
        </p:spPr>
        <p:txBody>
          <a:bodyPr wrap="square">
            <a:spAutoFit/>
          </a:bodyPr>
          <a:lstStyle/>
          <a:p>
            <a:r>
              <a:rPr lang="fr-FR" sz="3600" dirty="0"/>
              <a:t>Installation et utilisation de GESTION CONCOURS FFPJP</a:t>
            </a:r>
          </a:p>
        </p:txBody>
      </p:sp>
    </p:spTree>
    <p:extLst>
      <p:ext uri="{BB962C8B-B14F-4D97-AF65-F5344CB8AC3E}">
        <p14:creationId xmlns:p14="http://schemas.microsoft.com/office/powerpoint/2010/main" val="755335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F9331B8-DDCE-4602-B17C-A6AF35160811}"/>
              </a:ext>
            </a:extLst>
          </p:cNvPr>
          <p:cNvSpPr txBox="1"/>
          <p:nvPr/>
        </p:nvSpPr>
        <p:spPr>
          <a:xfrm>
            <a:off x="2572917" y="318901"/>
            <a:ext cx="6097554" cy="584775"/>
          </a:xfrm>
          <a:prstGeom prst="rect">
            <a:avLst/>
          </a:prstGeom>
          <a:noFill/>
        </p:spPr>
        <p:txBody>
          <a:bodyPr wrap="square">
            <a:spAutoFit/>
          </a:bodyPr>
          <a:lstStyle/>
          <a:p>
            <a:pPr algn="ctr"/>
            <a:r>
              <a:rPr lang="fr-FR" sz="3200" b="1" u="sng" dirty="0">
                <a:solidFill>
                  <a:srgbClr val="000000"/>
                </a:solidFill>
                <a:latin typeface="Calibri" panose="020F0502020204030204" pitchFamily="34" charset="0"/>
              </a:rPr>
              <a:t>Il y a des astuces qui sont:</a:t>
            </a:r>
            <a:endParaRPr lang="fr-FR" sz="3200" b="1" u="sng" dirty="0"/>
          </a:p>
        </p:txBody>
      </p:sp>
      <p:sp>
        <p:nvSpPr>
          <p:cNvPr id="5" name="ZoneTexte 4">
            <a:extLst>
              <a:ext uri="{FF2B5EF4-FFF2-40B4-BE49-F238E27FC236}">
                <a16:creationId xmlns:a16="http://schemas.microsoft.com/office/drawing/2014/main" id="{A623AB40-3E6E-4B9D-BC20-BFC5F8579190}"/>
              </a:ext>
            </a:extLst>
          </p:cNvPr>
          <p:cNvSpPr txBox="1"/>
          <p:nvPr/>
        </p:nvSpPr>
        <p:spPr>
          <a:xfrm>
            <a:off x="382556" y="897399"/>
            <a:ext cx="11569957" cy="1477328"/>
          </a:xfrm>
          <a:prstGeom prst="rect">
            <a:avLst/>
          </a:prstGeom>
          <a:noFill/>
        </p:spPr>
        <p:txBody>
          <a:bodyPr wrap="square">
            <a:spAutoFit/>
          </a:bodyPr>
          <a:lstStyle/>
          <a:p>
            <a:r>
              <a:rPr lang="fr-FR" dirty="0">
                <a:solidFill>
                  <a:srgbClr val="000000"/>
                </a:solidFill>
                <a:latin typeface="Calibri" panose="020F0502020204030204" pitchFamily="34" charset="0"/>
              </a:rPr>
              <a:t>Si lors du contrôle du tirage du concours A vous vous rendez compte qu’il y a Club – Club, il faut refaire le tirage. Pour cela il faut revenir sur l’écran préparer et cliquer sur                                           et refaire la manip pour refaire le tirage. Diapo 29.</a:t>
            </a:r>
          </a:p>
          <a:p>
            <a:r>
              <a:rPr lang="fr-FR" dirty="0">
                <a:solidFill>
                  <a:srgbClr val="000000"/>
                </a:solidFill>
                <a:latin typeface="Calibri" panose="020F0502020204030204" pitchFamily="34" charset="0"/>
              </a:rPr>
              <a:t>Si une ou plusieurs équipes arrivent juste quand vous venez de terminer le tirage, vous cliquez sur : le cadre vert tirage  effectué, vous réouvrez le concours et vous pouvez les rajouter en renseignant leur numéro de licences dans les cases prévues a cet effet et cliquez                                 autant de foi que nécessaire.</a:t>
            </a:r>
            <a:endParaRPr lang="fr-FR" dirty="0"/>
          </a:p>
        </p:txBody>
      </p:sp>
      <p:sp>
        <p:nvSpPr>
          <p:cNvPr id="7" name="ZoneTexte 6">
            <a:extLst>
              <a:ext uri="{FF2B5EF4-FFF2-40B4-BE49-F238E27FC236}">
                <a16:creationId xmlns:a16="http://schemas.microsoft.com/office/drawing/2014/main" id="{71205993-AB74-4F98-B163-93DA97C79CE4}"/>
              </a:ext>
            </a:extLst>
          </p:cNvPr>
          <p:cNvSpPr txBox="1"/>
          <p:nvPr/>
        </p:nvSpPr>
        <p:spPr>
          <a:xfrm>
            <a:off x="382555" y="4144553"/>
            <a:ext cx="11252719" cy="369332"/>
          </a:xfrm>
          <a:prstGeom prst="rect">
            <a:avLst/>
          </a:prstGeom>
          <a:noFill/>
        </p:spPr>
        <p:txBody>
          <a:bodyPr wrap="square">
            <a:spAutoFit/>
          </a:bodyPr>
          <a:lstStyle/>
          <a:p>
            <a:r>
              <a:rPr lang="fr-FR" dirty="0">
                <a:solidFill>
                  <a:srgbClr val="000000"/>
                </a:solidFill>
                <a:latin typeface="Calibri" panose="020F0502020204030204" pitchFamily="34" charset="0"/>
              </a:rPr>
              <a:t>Pour rechercher pendant le concours une équipe, il y a une case prévue a cet effet Diapo 27 (rechercher) </a:t>
            </a:r>
            <a:endParaRPr lang="fr-FR" dirty="0"/>
          </a:p>
        </p:txBody>
      </p:sp>
      <p:sp>
        <p:nvSpPr>
          <p:cNvPr id="9" name="ZoneTexte 8">
            <a:extLst>
              <a:ext uri="{FF2B5EF4-FFF2-40B4-BE49-F238E27FC236}">
                <a16:creationId xmlns:a16="http://schemas.microsoft.com/office/drawing/2014/main" id="{238A6A6A-E0DA-4560-8621-1E160730C88E}"/>
              </a:ext>
            </a:extLst>
          </p:cNvPr>
          <p:cNvSpPr txBox="1"/>
          <p:nvPr/>
        </p:nvSpPr>
        <p:spPr>
          <a:xfrm>
            <a:off x="415757" y="4672204"/>
            <a:ext cx="11346024" cy="646331"/>
          </a:xfrm>
          <a:prstGeom prst="rect">
            <a:avLst/>
          </a:prstGeom>
          <a:noFill/>
        </p:spPr>
        <p:txBody>
          <a:bodyPr wrap="square">
            <a:spAutoFit/>
          </a:bodyPr>
          <a:lstStyle/>
          <a:p>
            <a:r>
              <a:rPr lang="fr-FR" dirty="0">
                <a:solidFill>
                  <a:srgbClr val="000000"/>
                </a:solidFill>
                <a:latin typeface="Calibri" panose="020F0502020204030204" pitchFamily="34" charset="0"/>
              </a:rPr>
              <a:t>Quand vous avez saisi un résultat, si les équipes sont couverte, annoncer d’abord la rencontre du </a:t>
            </a:r>
            <a:r>
              <a:rPr lang="fr-FR" dirty="0">
                <a:solidFill>
                  <a:schemeClr val="bg1"/>
                </a:solidFill>
                <a:highlight>
                  <a:srgbClr val="0000FF"/>
                </a:highlight>
                <a:latin typeface="Calibri" panose="020F0502020204030204" pitchFamily="34" charset="0"/>
              </a:rPr>
              <a:t>A écran Bleu </a:t>
            </a:r>
            <a:r>
              <a:rPr lang="fr-FR" dirty="0">
                <a:solidFill>
                  <a:srgbClr val="000000"/>
                </a:solidFill>
                <a:latin typeface="Calibri" panose="020F0502020204030204" pitchFamily="34" charset="0"/>
              </a:rPr>
              <a:t>avant de passer au concours </a:t>
            </a:r>
            <a:r>
              <a:rPr lang="fr-FR" dirty="0">
                <a:solidFill>
                  <a:schemeClr val="bg1"/>
                </a:solidFill>
                <a:highlight>
                  <a:srgbClr val="800000"/>
                </a:highlight>
                <a:latin typeface="Calibri" panose="020F0502020204030204" pitchFamily="34" charset="0"/>
              </a:rPr>
              <a:t>B écran Marron  </a:t>
            </a:r>
            <a:r>
              <a:rPr lang="fr-FR" dirty="0">
                <a:solidFill>
                  <a:schemeClr val="bg1"/>
                </a:solidFill>
                <a:latin typeface="Calibri" panose="020F0502020204030204" pitchFamily="34" charset="0"/>
              </a:rPr>
              <a:t> </a:t>
            </a:r>
            <a:r>
              <a:rPr lang="fr-FR" dirty="0">
                <a:latin typeface="Calibri" panose="020F0502020204030204" pitchFamily="34" charset="0"/>
              </a:rPr>
              <a:t>cela évite que  des équipes attendent pour rien.</a:t>
            </a:r>
            <a:endParaRPr lang="fr-FR" dirty="0"/>
          </a:p>
        </p:txBody>
      </p:sp>
      <p:pic>
        <p:nvPicPr>
          <p:cNvPr id="8" name="Image 7">
            <a:extLst>
              <a:ext uri="{FF2B5EF4-FFF2-40B4-BE49-F238E27FC236}">
                <a16:creationId xmlns:a16="http://schemas.microsoft.com/office/drawing/2014/main" id="{B654D3CD-AD3D-4750-9220-9990C8F0E43C}"/>
              </a:ext>
            </a:extLst>
          </p:cNvPr>
          <p:cNvPicPr>
            <a:picLocks noChangeAspect="1"/>
          </p:cNvPicPr>
          <p:nvPr/>
        </p:nvPicPr>
        <p:blipFill rotWithShape="1">
          <a:blip r:embed="rId2"/>
          <a:srcRect l="707" t="37782" r="31533" b="48142"/>
          <a:stretch/>
        </p:blipFill>
        <p:spPr>
          <a:xfrm>
            <a:off x="2572917" y="2697564"/>
            <a:ext cx="8549173" cy="1447800"/>
          </a:xfrm>
          <a:prstGeom prst="rect">
            <a:avLst/>
          </a:prstGeom>
        </p:spPr>
      </p:pic>
      <p:cxnSp>
        <p:nvCxnSpPr>
          <p:cNvPr id="10" name="Connecteur droit avec flèche 9">
            <a:extLst>
              <a:ext uri="{FF2B5EF4-FFF2-40B4-BE49-F238E27FC236}">
                <a16:creationId xmlns:a16="http://schemas.microsoft.com/office/drawing/2014/main" id="{DEC9B2A0-C3C8-4759-BA01-5F8DA280B97D}"/>
              </a:ext>
            </a:extLst>
          </p:cNvPr>
          <p:cNvCxnSpPr>
            <a:cxnSpLocks/>
          </p:cNvCxnSpPr>
          <p:nvPr/>
        </p:nvCxnSpPr>
        <p:spPr>
          <a:xfrm>
            <a:off x="1464906" y="2374727"/>
            <a:ext cx="1996751" cy="105427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2" name="Image 11">
            <a:extLst>
              <a:ext uri="{FF2B5EF4-FFF2-40B4-BE49-F238E27FC236}">
                <a16:creationId xmlns:a16="http://schemas.microsoft.com/office/drawing/2014/main" id="{B654D3CD-AD3D-4750-9220-9990C8F0E43C}"/>
              </a:ext>
            </a:extLst>
          </p:cNvPr>
          <p:cNvPicPr>
            <a:picLocks noChangeAspect="1"/>
          </p:cNvPicPr>
          <p:nvPr/>
        </p:nvPicPr>
        <p:blipFill rotWithShape="1">
          <a:blip r:embed="rId2"/>
          <a:srcRect l="21337" t="82555" r="67391" b="13966"/>
          <a:stretch/>
        </p:blipFill>
        <p:spPr>
          <a:xfrm>
            <a:off x="4978425" y="1181797"/>
            <a:ext cx="2060977" cy="357668"/>
          </a:xfrm>
          <a:prstGeom prst="rect">
            <a:avLst/>
          </a:prstGeom>
        </p:spPr>
      </p:pic>
      <p:pic>
        <p:nvPicPr>
          <p:cNvPr id="14" name="Image 13">
            <a:extLst>
              <a:ext uri="{FF2B5EF4-FFF2-40B4-BE49-F238E27FC236}">
                <a16:creationId xmlns:a16="http://schemas.microsoft.com/office/drawing/2014/main" id="{B654D3CD-AD3D-4750-9220-9990C8F0E43C}"/>
              </a:ext>
            </a:extLst>
          </p:cNvPr>
          <p:cNvPicPr>
            <a:picLocks noChangeAspect="1"/>
          </p:cNvPicPr>
          <p:nvPr/>
        </p:nvPicPr>
        <p:blipFill rotWithShape="1">
          <a:blip r:embed="rId2"/>
          <a:srcRect l="21336" t="57119" r="63121" b="32213"/>
          <a:stretch/>
        </p:blipFill>
        <p:spPr>
          <a:xfrm>
            <a:off x="3242932" y="2020505"/>
            <a:ext cx="1548648" cy="597869"/>
          </a:xfrm>
          <a:prstGeom prst="rect">
            <a:avLst/>
          </a:prstGeom>
        </p:spPr>
      </p:pic>
    </p:spTree>
    <p:extLst>
      <p:ext uri="{BB962C8B-B14F-4D97-AF65-F5344CB8AC3E}">
        <p14:creationId xmlns:p14="http://schemas.microsoft.com/office/powerpoint/2010/main" val="2603866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F58B1A7E-07BD-402C-99BA-93ED0D22F81D}"/>
              </a:ext>
            </a:extLst>
          </p:cNvPr>
          <p:cNvSpPr txBox="1"/>
          <p:nvPr/>
        </p:nvSpPr>
        <p:spPr>
          <a:xfrm>
            <a:off x="852257" y="2300576"/>
            <a:ext cx="11043821" cy="923330"/>
          </a:xfrm>
          <a:prstGeom prst="rect">
            <a:avLst/>
          </a:prstGeom>
          <a:noFill/>
        </p:spPr>
        <p:txBody>
          <a:bodyPr wrap="square">
            <a:spAutoFit/>
          </a:bodyPr>
          <a:lstStyle/>
          <a:p>
            <a:r>
              <a:rPr lang="fr-FR" dirty="0">
                <a:solidFill>
                  <a:srgbClr val="000000"/>
                </a:solidFill>
                <a:latin typeface="Calibri" panose="020F0502020204030204" pitchFamily="34" charset="0"/>
              </a:rPr>
              <a:t>Si une équipe arrive en retard il est possible de la rentrer dans le concours A si aucun résultat à été saisi. Il faut cliquer sur retardataire et mettre le numéro des licences dans les cases correspondantes. Si impossible dans le A,  il pourra jouer dans le concours B.</a:t>
            </a:r>
            <a:endParaRPr lang="fr-FR" dirty="0"/>
          </a:p>
        </p:txBody>
      </p:sp>
      <p:pic>
        <p:nvPicPr>
          <p:cNvPr id="15" name="Image 14">
            <a:extLst>
              <a:ext uri="{FF2B5EF4-FFF2-40B4-BE49-F238E27FC236}">
                <a16:creationId xmlns:a16="http://schemas.microsoft.com/office/drawing/2014/main" id="{0578FFAE-BEEE-47ED-903C-24B828B8472E}"/>
              </a:ext>
            </a:extLst>
          </p:cNvPr>
          <p:cNvPicPr>
            <a:picLocks noChangeAspect="1"/>
          </p:cNvPicPr>
          <p:nvPr/>
        </p:nvPicPr>
        <p:blipFill rotWithShape="1">
          <a:blip r:embed="rId2"/>
          <a:srcRect l="21990" t="4531" r="22306" b="6537"/>
          <a:stretch/>
        </p:blipFill>
        <p:spPr>
          <a:xfrm>
            <a:off x="7593369" y="3300273"/>
            <a:ext cx="3844030" cy="3452090"/>
          </a:xfrm>
          <a:prstGeom prst="rect">
            <a:avLst/>
          </a:prstGeom>
        </p:spPr>
      </p:pic>
      <p:cxnSp>
        <p:nvCxnSpPr>
          <p:cNvPr id="16" name="Connecteur droit avec flèche 15">
            <a:extLst>
              <a:ext uri="{FF2B5EF4-FFF2-40B4-BE49-F238E27FC236}">
                <a16:creationId xmlns:a16="http://schemas.microsoft.com/office/drawing/2014/main" id="{005226B1-BD0C-456E-989D-C7A02BCCA837}"/>
              </a:ext>
            </a:extLst>
          </p:cNvPr>
          <p:cNvCxnSpPr>
            <a:cxnSpLocks/>
          </p:cNvCxnSpPr>
          <p:nvPr/>
        </p:nvCxnSpPr>
        <p:spPr>
          <a:xfrm>
            <a:off x="5056454" y="2929812"/>
            <a:ext cx="3426158" cy="176265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onnecteur droit avec flèche 18">
            <a:extLst>
              <a:ext uri="{FF2B5EF4-FFF2-40B4-BE49-F238E27FC236}">
                <a16:creationId xmlns:a16="http://schemas.microsoft.com/office/drawing/2014/main" id="{7CAED562-E7A6-4185-A64A-87F398075B2C}"/>
              </a:ext>
            </a:extLst>
          </p:cNvPr>
          <p:cNvCxnSpPr>
            <a:cxnSpLocks/>
          </p:cNvCxnSpPr>
          <p:nvPr/>
        </p:nvCxnSpPr>
        <p:spPr>
          <a:xfrm>
            <a:off x="5085184" y="2861491"/>
            <a:ext cx="3225855" cy="106847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ZoneTexte 21">
            <a:extLst>
              <a:ext uri="{FF2B5EF4-FFF2-40B4-BE49-F238E27FC236}">
                <a16:creationId xmlns:a16="http://schemas.microsoft.com/office/drawing/2014/main" id="{428BD158-093A-4891-A430-1031EE271A05}"/>
              </a:ext>
            </a:extLst>
          </p:cNvPr>
          <p:cNvSpPr txBox="1"/>
          <p:nvPr/>
        </p:nvSpPr>
        <p:spPr>
          <a:xfrm>
            <a:off x="2476132" y="1477661"/>
            <a:ext cx="6094520" cy="830997"/>
          </a:xfrm>
          <a:prstGeom prst="rect">
            <a:avLst/>
          </a:prstGeom>
          <a:noFill/>
        </p:spPr>
        <p:txBody>
          <a:bodyPr wrap="square">
            <a:spAutoFit/>
          </a:bodyPr>
          <a:lstStyle/>
          <a:p>
            <a:r>
              <a:rPr lang="fr-FR" sz="2400" b="1" dirty="0">
                <a:solidFill>
                  <a:srgbClr val="FF0000"/>
                </a:solidFill>
                <a:latin typeface="Calibri" panose="020F0502020204030204" pitchFamily="34" charset="0"/>
              </a:rPr>
              <a:t>Ne jamais utiliser le lecteur pour saisir les retardataires sinon votre concours est perdu.</a:t>
            </a:r>
            <a:endParaRPr lang="fr-FR" sz="2400" b="1" dirty="0">
              <a:solidFill>
                <a:srgbClr val="FF0000"/>
              </a:solidFill>
            </a:endParaRPr>
          </a:p>
        </p:txBody>
      </p:sp>
      <p:sp>
        <p:nvSpPr>
          <p:cNvPr id="26" name="ZoneTexte 25">
            <a:extLst>
              <a:ext uri="{FF2B5EF4-FFF2-40B4-BE49-F238E27FC236}">
                <a16:creationId xmlns:a16="http://schemas.microsoft.com/office/drawing/2014/main" id="{327D7F79-F572-489C-AC4D-9573E847B4DF}"/>
              </a:ext>
            </a:extLst>
          </p:cNvPr>
          <p:cNvSpPr txBox="1"/>
          <p:nvPr/>
        </p:nvSpPr>
        <p:spPr>
          <a:xfrm>
            <a:off x="675013" y="4092305"/>
            <a:ext cx="6094520" cy="1200329"/>
          </a:xfrm>
          <a:prstGeom prst="rect">
            <a:avLst/>
          </a:prstGeom>
          <a:noFill/>
        </p:spPr>
        <p:txBody>
          <a:bodyPr wrap="square">
            <a:spAutoFit/>
          </a:bodyPr>
          <a:lstStyle/>
          <a:p>
            <a:r>
              <a:rPr lang="fr-FR" dirty="0">
                <a:solidFill>
                  <a:srgbClr val="000000"/>
                </a:solidFill>
                <a:latin typeface="Calibri" panose="020F0502020204030204" pitchFamily="34" charset="0"/>
              </a:rPr>
              <a:t>Si une équipe arrive en retard pour le A il est possible de la rentrer dans le concours B si aucun résultat à été rentré. Il faut cliquer sur retardataire et mettre le numéro des licences dans les cases correspondantes.</a:t>
            </a:r>
            <a:endParaRPr lang="fr-FR" dirty="0"/>
          </a:p>
        </p:txBody>
      </p:sp>
      <p:cxnSp>
        <p:nvCxnSpPr>
          <p:cNvPr id="13" name="Connecteur droit avec flèche 12">
            <a:extLst>
              <a:ext uri="{FF2B5EF4-FFF2-40B4-BE49-F238E27FC236}">
                <a16:creationId xmlns:a16="http://schemas.microsoft.com/office/drawing/2014/main" id="{E8E848A5-BB93-4641-9169-30398F08ED4D}"/>
              </a:ext>
            </a:extLst>
          </p:cNvPr>
          <p:cNvCxnSpPr>
            <a:cxnSpLocks/>
          </p:cNvCxnSpPr>
          <p:nvPr/>
        </p:nvCxnSpPr>
        <p:spPr>
          <a:xfrm>
            <a:off x="4913611" y="2929812"/>
            <a:ext cx="3483940" cy="246972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2" name="ZoneTexte 11">
            <a:extLst>
              <a:ext uri="{FF2B5EF4-FFF2-40B4-BE49-F238E27FC236}">
                <a16:creationId xmlns:a16="http://schemas.microsoft.com/office/drawing/2014/main" id="{3DF7BA8A-6EB9-4CFC-9077-4A64042DED0E}"/>
              </a:ext>
            </a:extLst>
          </p:cNvPr>
          <p:cNvSpPr txBox="1"/>
          <p:nvPr/>
        </p:nvSpPr>
        <p:spPr>
          <a:xfrm>
            <a:off x="4522441" y="1098555"/>
            <a:ext cx="2001901" cy="400110"/>
          </a:xfrm>
          <a:prstGeom prst="rect">
            <a:avLst/>
          </a:prstGeom>
          <a:noFill/>
        </p:spPr>
        <p:txBody>
          <a:bodyPr wrap="square">
            <a:spAutoFit/>
          </a:bodyPr>
          <a:lstStyle/>
          <a:p>
            <a:pPr algn="ctr"/>
            <a:r>
              <a:rPr lang="fr-FR" sz="2000" dirty="0">
                <a:highlight>
                  <a:srgbClr val="FFFF00"/>
                </a:highlight>
                <a:latin typeface="Calibri" panose="020F0502020204030204" pitchFamily="34" charset="0"/>
              </a:rPr>
              <a:t>Retardataires</a:t>
            </a:r>
            <a:endParaRPr lang="fr-FR" sz="2000" dirty="0">
              <a:highlight>
                <a:srgbClr val="FFFF00"/>
              </a:highlight>
            </a:endParaRPr>
          </a:p>
        </p:txBody>
      </p:sp>
    </p:spTree>
    <p:extLst>
      <p:ext uri="{BB962C8B-B14F-4D97-AF65-F5344CB8AC3E}">
        <p14:creationId xmlns:p14="http://schemas.microsoft.com/office/powerpoint/2010/main" val="316444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FA96BF2-30BA-4AF9-8C15-3BEC8DF27692}"/>
              </a:ext>
            </a:extLst>
          </p:cNvPr>
          <p:cNvPicPr>
            <a:picLocks noChangeAspect="1"/>
          </p:cNvPicPr>
          <p:nvPr/>
        </p:nvPicPr>
        <p:blipFill rotWithShape="1">
          <a:blip r:embed="rId2"/>
          <a:srcRect l="700" t="4664" r="62948" b="80498"/>
          <a:stretch/>
        </p:blipFill>
        <p:spPr>
          <a:xfrm>
            <a:off x="3760235" y="1859813"/>
            <a:ext cx="3088433" cy="709127"/>
          </a:xfrm>
          <a:prstGeom prst="rect">
            <a:avLst/>
          </a:prstGeom>
        </p:spPr>
      </p:pic>
      <p:sp>
        <p:nvSpPr>
          <p:cNvPr id="4" name="ZoneTexte 3">
            <a:extLst>
              <a:ext uri="{FF2B5EF4-FFF2-40B4-BE49-F238E27FC236}">
                <a16:creationId xmlns:a16="http://schemas.microsoft.com/office/drawing/2014/main" id="{3CE92D05-F2D4-4AF1-A55C-FD06855C7017}"/>
              </a:ext>
            </a:extLst>
          </p:cNvPr>
          <p:cNvSpPr txBox="1"/>
          <p:nvPr/>
        </p:nvSpPr>
        <p:spPr>
          <a:xfrm>
            <a:off x="1229311" y="1259762"/>
            <a:ext cx="10135377" cy="646331"/>
          </a:xfrm>
          <a:prstGeom prst="rect">
            <a:avLst/>
          </a:prstGeom>
          <a:noFill/>
        </p:spPr>
        <p:txBody>
          <a:bodyPr wrap="square">
            <a:spAutoFit/>
          </a:bodyPr>
          <a:lstStyle/>
          <a:p>
            <a:r>
              <a:rPr lang="fr-FR" dirty="0">
                <a:solidFill>
                  <a:srgbClr val="000000"/>
                </a:solidFill>
                <a:latin typeface="Calibri" panose="020F0502020204030204" pitchFamily="34" charset="0"/>
              </a:rPr>
              <a:t>Pour savoir qui est le numéro X, il suffit de mettre le pointeur sur l’équipe en question et faire un clic droit de la souris.</a:t>
            </a:r>
          </a:p>
        </p:txBody>
      </p:sp>
      <p:sp>
        <p:nvSpPr>
          <p:cNvPr id="6" name="ZoneTexte 5">
            <a:extLst>
              <a:ext uri="{FF2B5EF4-FFF2-40B4-BE49-F238E27FC236}">
                <a16:creationId xmlns:a16="http://schemas.microsoft.com/office/drawing/2014/main" id="{12957420-9BF5-4D39-AF05-B312BF43E215}"/>
              </a:ext>
            </a:extLst>
          </p:cNvPr>
          <p:cNvSpPr txBox="1"/>
          <p:nvPr/>
        </p:nvSpPr>
        <p:spPr>
          <a:xfrm>
            <a:off x="1126675" y="3115386"/>
            <a:ext cx="10340650" cy="646331"/>
          </a:xfrm>
          <a:prstGeom prst="rect">
            <a:avLst/>
          </a:prstGeom>
          <a:noFill/>
        </p:spPr>
        <p:txBody>
          <a:bodyPr wrap="square">
            <a:spAutoFit/>
          </a:bodyPr>
          <a:lstStyle/>
          <a:p>
            <a:r>
              <a:rPr lang="fr-FR" dirty="0">
                <a:solidFill>
                  <a:srgbClr val="000000"/>
                </a:solidFill>
                <a:latin typeface="Calibri" panose="020F0502020204030204" pitchFamily="34" charset="0"/>
              </a:rPr>
              <a:t>Pour savoir qui sont les deux équipes qui se rencontrent, mettre le pointeur dans la case au dessus de ce que vous cherchez et faite un clic droit.</a:t>
            </a:r>
            <a:endParaRPr lang="fr-FR" dirty="0"/>
          </a:p>
        </p:txBody>
      </p:sp>
      <p:cxnSp>
        <p:nvCxnSpPr>
          <p:cNvPr id="7" name="Connecteur droit avec flèche 6">
            <a:extLst>
              <a:ext uri="{FF2B5EF4-FFF2-40B4-BE49-F238E27FC236}">
                <a16:creationId xmlns:a16="http://schemas.microsoft.com/office/drawing/2014/main" id="{32AADC7A-EFCF-4DAF-8320-2F63787CD3A3}"/>
              </a:ext>
            </a:extLst>
          </p:cNvPr>
          <p:cNvCxnSpPr>
            <a:cxnSpLocks/>
          </p:cNvCxnSpPr>
          <p:nvPr/>
        </p:nvCxnSpPr>
        <p:spPr>
          <a:xfrm flipH="1" flipV="1">
            <a:off x="4544007" y="2093747"/>
            <a:ext cx="3321697" cy="104502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 name="Connecteur droit avec flèche 7">
            <a:extLst>
              <a:ext uri="{FF2B5EF4-FFF2-40B4-BE49-F238E27FC236}">
                <a16:creationId xmlns:a16="http://schemas.microsoft.com/office/drawing/2014/main" id="{2EE41CD2-8957-4F84-A818-EE489AB54DF6}"/>
              </a:ext>
            </a:extLst>
          </p:cNvPr>
          <p:cNvCxnSpPr>
            <a:cxnSpLocks/>
          </p:cNvCxnSpPr>
          <p:nvPr/>
        </p:nvCxnSpPr>
        <p:spPr>
          <a:xfrm>
            <a:off x="2603240" y="1838250"/>
            <a:ext cx="1402703" cy="68412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ZoneTexte 14">
            <a:extLst>
              <a:ext uri="{FF2B5EF4-FFF2-40B4-BE49-F238E27FC236}">
                <a16:creationId xmlns:a16="http://schemas.microsoft.com/office/drawing/2014/main" id="{9841FAC8-4FEC-45BA-990F-84D3581E2E4B}"/>
              </a:ext>
            </a:extLst>
          </p:cNvPr>
          <p:cNvSpPr txBox="1"/>
          <p:nvPr/>
        </p:nvSpPr>
        <p:spPr>
          <a:xfrm>
            <a:off x="1098682" y="3964272"/>
            <a:ext cx="10732536" cy="369332"/>
          </a:xfrm>
          <a:prstGeom prst="rect">
            <a:avLst/>
          </a:prstGeom>
          <a:noFill/>
        </p:spPr>
        <p:txBody>
          <a:bodyPr wrap="square">
            <a:spAutoFit/>
          </a:bodyPr>
          <a:lstStyle/>
          <a:p>
            <a:r>
              <a:rPr lang="fr-FR" dirty="0">
                <a:solidFill>
                  <a:srgbClr val="000000"/>
                </a:solidFill>
                <a:latin typeface="Calibri" panose="020F0502020204030204" pitchFamily="34" charset="0"/>
              </a:rPr>
              <a:t>Pour savoir comment est classé votre concours afin de savoir quelle Grille utiliser pour le calcul des points </a:t>
            </a:r>
            <a:endParaRPr lang="fr-FR" dirty="0"/>
          </a:p>
        </p:txBody>
      </p:sp>
      <p:pic>
        <p:nvPicPr>
          <p:cNvPr id="17" name="Image 16">
            <a:extLst>
              <a:ext uri="{FF2B5EF4-FFF2-40B4-BE49-F238E27FC236}">
                <a16:creationId xmlns:a16="http://schemas.microsoft.com/office/drawing/2014/main" id="{54B14F5C-E9DE-4222-82BD-9BBAC06B7ABB}"/>
              </a:ext>
            </a:extLst>
          </p:cNvPr>
          <p:cNvPicPr>
            <a:picLocks noChangeAspect="1"/>
          </p:cNvPicPr>
          <p:nvPr/>
        </p:nvPicPr>
        <p:blipFill rotWithShape="1">
          <a:blip r:embed="rId3"/>
          <a:srcRect b="76630"/>
          <a:stretch/>
        </p:blipFill>
        <p:spPr>
          <a:xfrm>
            <a:off x="1492897" y="5058894"/>
            <a:ext cx="8845420" cy="1300847"/>
          </a:xfrm>
          <a:prstGeom prst="rect">
            <a:avLst/>
          </a:prstGeom>
        </p:spPr>
      </p:pic>
      <p:cxnSp>
        <p:nvCxnSpPr>
          <p:cNvPr id="18" name="Connecteur droit avec flèche 17">
            <a:extLst>
              <a:ext uri="{FF2B5EF4-FFF2-40B4-BE49-F238E27FC236}">
                <a16:creationId xmlns:a16="http://schemas.microsoft.com/office/drawing/2014/main" id="{B8253045-2B96-407D-BE75-3F85D2DF870C}"/>
              </a:ext>
            </a:extLst>
          </p:cNvPr>
          <p:cNvCxnSpPr>
            <a:cxnSpLocks/>
          </p:cNvCxnSpPr>
          <p:nvPr/>
        </p:nvCxnSpPr>
        <p:spPr>
          <a:xfrm flipH="1">
            <a:off x="2463281" y="4333604"/>
            <a:ext cx="2976466" cy="89153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1" name="ZoneTexte 20">
            <a:extLst>
              <a:ext uri="{FF2B5EF4-FFF2-40B4-BE49-F238E27FC236}">
                <a16:creationId xmlns:a16="http://schemas.microsoft.com/office/drawing/2014/main" id="{6477BC1C-D328-4D6A-9B60-EF99F3240C99}"/>
              </a:ext>
            </a:extLst>
          </p:cNvPr>
          <p:cNvSpPr txBox="1"/>
          <p:nvPr/>
        </p:nvSpPr>
        <p:spPr>
          <a:xfrm>
            <a:off x="2683329" y="320001"/>
            <a:ext cx="6097554" cy="584775"/>
          </a:xfrm>
          <a:prstGeom prst="rect">
            <a:avLst/>
          </a:prstGeom>
          <a:noFill/>
        </p:spPr>
        <p:txBody>
          <a:bodyPr wrap="square">
            <a:spAutoFit/>
          </a:bodyPr>
          <a:lstStyle/>
          <a:p>
            <a:pPr algn="ctr"/>
            <a:r>
              <a:rPr lang="fr-FR" sz="3200" b="1" u="sng" dirty="0">
                <a:solidFill>
                  <a:srgbClr val="000000"/>
                </a:solidFill>
                <a:latin typeface="Calibri" panose="020F0502020204030204" pitchFamily="34" charset="0"/>
              </a:rPr>
              <a:t>Il y a des astuces qui sont:</a:t>
            </a:r>
            <a:endParaRPr lang="fr-FR" sz="3200" b="1" u="sng" dirty="0"/>
          </a:p>
        </p:txBody>
      </p:sp>
    </p:spTree>
    <p:extLst>
      <p:ext uri="{BB962C8B-B14F-4D97-AF65-F5344CB8AC3E}">
        <p14:creationId xmlns:p14="http://schemas.microsoft.com/office/powerpoint/2010/main" val="2346330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21F1523-1EAC-4266-BC16-36994C73FAAC}"/>
              </a:ext>
            </a:extLst>
          </p:cNvPr>
          <p:cNvSpPr txBox="1"/>
          <p:nvPr/>
        </p:nvSpPr>
        <p:spPr>
          <a:xfrm>
            <a:off x="2022410" y="239876"/>
            <a:ext cx="7616112" cy="584775"/>
          </a:xfrm>
          <a:prstGeom prst="rect">
            <a:avLst/>
          </a:prstGeom>
          <a:noFill/>
        </p:spPr>
        <p:txBody>
          <a:bodyPr wrap="square">
            <a:spAutoFit/>
          </a:bodyPr>
          <a:lstStyle/>
          <a:p>
            <a:pPr algn="ctr"/>
            <a:r>
              <a:rPr lang="fr-FR" sz="3200" b="1" u="sng" dirty="0">
                <a:solidFill>
                  <a:srgbClr val="000000"/>
                </a:solidFill>
                <a:latin typeface="Calibri" panose="020F0502020204030204" pitchFamily="34" charset="0"/>
              </a:rPr>
              <a:t>Il y a des astuces qui sont:</a:t>
            </a:r>
            <a:endParaRPr lang="fr-FR" sz="3200" b="1" u="sng" dirty="0"/>
          </a:p>
        </p:txBody>
      </p:sp>
      <p:sp>
        <p:nvSpPr>
          <p:cNvPr id="5" name="ZoneTexte 4">
            <a:extLst>
              <a:ext uri="{FF2B5EF4-FFF2-40B4-BE49-F238E27FC236}">
                <a16:creationId xmlns:a16="http://schemas.microsoft.com/office/drawing/2014/main" id="{BD129B97-D0DD-4E3F-83EB-7DC07875F117}"/>
              </a:ext>
            </a:extLst>
          </p:cNvPr>
          <p:cNvSpPr txBox="1"/>
          <p:nvPr/>
        </p:nvSpPr>
        <p:spPr>
          <a:xfrm>
            <a:off x="613488" y="1177317"/>
            <a:ext cx="10909817" cy="646331"/>
          </a:xfrm>
          <a:prstGeom prst="rect">
            <a:avLst/>
          </a:prstGeom>
          <a:noFill/>
        </p:spPr>
        <p:txBody>
          <a:bodyPr wrap="square">
            <a:spAutoFit/>
          </a:bodyPr>
          <a:lstStyle/>
          <a:p>
            <a:r>
              <a:rPr lang="fr-FR" dirty="0">
                <a:solidFill>
                  <a:srgbClr val="000000"/>
                </a:solidFill>
                <a:latin typeface="Calibri" panose="020F0502020204030204" pitchFamily="34" charset="0"/>
              </a:rPr>
              <a:t>Si vous avez un joueur étranger: Vous cliquez sur ce lien et vous renseignez ce tableau puis vous enregistrez (exemple). Ensuite vous allez sur ce tableau et saisissez le numéro de la licence et validez, le joueur apparaitra.</a:t>
            </a:r>
            <a:endParaRPr lang="fr-FR" dirty="0"/>
          </a:p>
        </p:txBody>
      </p:sp>
      <p:pic>
        <p:nvPicPr>
          <p:cNvPr id="6" name="Image 5">
            <a:extLst>
              <a:ext uri="{FF2B5EF4-FFF2-40B4-BE49-F238E27FC236}">
                <a16:creationId xmlns:a16="http://schemas.microsoft.com/office/drawing/2014/main" id="{492D60BE-7DBE-47CD-9EFE-4781635325A3}"/>
              </a:ext>
            </a:extLst>
          </p:cNvPr>
          <p:cNvPicPr>
            <a:picLocks noChangeAspect="1"/>
          </p:cNvPicPr>
          <p:nvPr/>
        </p:nvPicPr>
        <p:blipFill rotWithShape="1">
          <a:blip r:embed="rId2"/>
          <a:srcRect l="377" t="67462" r="79103" b="20570"/>
          <a:stretch/>
        </p:blipFill>
        <p:spPr>
          <a:xfrm>
            <a:off x="753525" y="2456329"/>
            <a:ext cx="1787512" cy="586454"/>
          </a:xfrm>
          <a:prstGeom prst="rect">
            <a:avLst/>
          </a:prstGeom>
        </p:spPr>
      </p:pic>
      <p:cxnSp>
        <p:nvCxnSpPr>
          <p:cNvPr id="9" name="Connecteur droit avec flèche 8">
            <a:extLst>
              <a:ext uri="{FF2B5EF4-FFF2-40B4-BE49-F238E27FC236}">
                <a16:creationId xmlns:a16="http://schemas.microsoft.com/office/drawing/2014/main" id="{0F9C35E2-7906-43A2-A04B-4280FF367B3E}"/>
              </a:ext>
            </a:extLst>
          </p:cNvPr>
          <p:cNvCxnSpPr>
            <a:cxnSpLocks/>
          </p:cNvCxnSpPr>
          <p:nvPr/>
        </p:nvCxnSpPr>
        <p:spPr>
          <a:xfrm flipH="1">
            <a:off x="2174034" y="1415612"/>
            <a:ext cx="2743199" cy="115030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Connecteur droit avec flèche 9">
            <a:extLst>
              <a:ext uri="{FF2B5EF4-FFF2-40B4-BE49-F238E27FC236}">
                <a16:creationId xmlns:a16="http://schemas.microsoft.com/office/drawing/2014/main" id="{C1F6FB83-5934-428A-9658-127FE9CF0B55}"/>
              </a:ext>
            </a:extLst>
          </p:cNvPr>
          <p:cNvCxnSpPr>
            <a:cxnSpLocks/>
          </p:cNvCxnSpPr>
          <p:nvPr/>
        </p:nvCxnSpPr>
        <p:spPr>
          <a:xfrm>
            <a:off x="8407503" y="1546649"/>
            <a:ext cx="1688219" cy="222582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6" name="Image 15">
            <a:extLst>
              <a:ext uri="{FF2B5EF4-FFF2-40B4-BE49-F238E27FC236}">
                <a16:creationId xmlns:a16="http://schemas.microsoft.com/office/drawing/2014/main" id="{C94B8EA2-3715-4078-8795-36B366102C62}"/>
              </a:ext>
            </a:extLst>
          </p:cNvPr>
          <p:cNvPicPr>
            <a:picLocks noChangeAspect="1"/>
          </p:cNvPicPr>
          <p:nvPr/>
        </p:nvPicPr>
        <p:blipFill rotWithShape="1">
          <a:blip r:embed="rId3"/>
          <a:srcRect l="30077" t="13333" r="29669" b="18231"/>
          <a:stretch/>
        </p:blipFill>
        <p:spPr>
          <a:xfrm>
            <a:off x="8910253" y="3877826"/>
            <a:ext cx="2865600" cy="2740298"/>
          </a:xfrm>
          <a:prstGeom prst="rect">
            <a:avLst/>
          </a:prstGeom>
        </p:spPr>
      </p:pic>
      <p:pic>
        <p:nvPicPr>
          <p:cNvPr id="20" name="Image 19">
            <a:extLst>
              <a:ext uri="{FF2B5EF4-FFF2-40B4-BE49-F238E27FC236}">
                <a16:creationId xmlns:a16="http://schemas.microsoft.com/office/drawing/2014/main" id="{EB8F85FF-C111-4908-A19A-76E4089D663B}"/>
              </a:ext>
            </a:extLst>
          </p:cNvPr>
          <p:cNvPicPr>
            <a:picLocks noChangeAspect="1"/>
          </p:cNvPicPr>
          <p:nvPr/>
        </p:nvPicPr>
        <p:blipFill rotWithShape="1">
          <a:blip r:embed="rId4"/>
          <a:srcRect l="246" t="4554" r="455" b="6765"/>
          <a:stretch/>
        </p:blipFill>
        <p:spPr>
          <a:xfrm>
            <a:off x="261257" y="3455326"/>
            <a:ext cx="6400801" cy="3215449"/>
          </a:xfrm>
          <a:prstGeom prst="rect">
            <a:avLst/>
          </a:prstGeom>
        </p:spPr>
      </p:pic>
      <p:cxnSp>
        <p:nvCxnSpPr>
          <p:cNvPr id="23" name="Connecteur droit avec flèche 22">
            <a:extLst>
              <a:ext uri="{FF2B5EF4-FFF2-40B4-BE49-F238E27FC236}">
                <a16:creationId xmlns:a16="http://schemas.microsoft.com/office/drawing/2014/main" id="{D3F10767-962B-4F91-B161-BEA8293C7BDD}"/>
              </a:ext>
            </a:extLst>
          </p:cNvPr>
          <p:cNvCxnSpPr>
            <a:cxnSpLocks/>
          </p:cNvCxnSpPr>
          <p:nvPr/>
        </p:nvCxnSpPr>
        <p:spPr>
          <a:xfrm flipH="1">
            <a:off x="1002517" y="1713280"/>
            <a:ext cx="3989361" cy="31327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48457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3FF20AD-5069-4F5F-90EF-D99EF3BDA70A}"/>
              </a:ext>
            </a:extLst>
          </p:cNvPr>
          <p:cNvSpPr txBox="1"/>
          <p:nvPr/>
        </p:nvSpPr>
        <p:spPr>
          <a:xfrm>
            <a:off x="2694215" y="504577"/>
            <a:ext cx="6097554" cy="1077218"/>
          </a:xfrm>
          <a:prstGeom prst="rect">
            <a:avLst/>
          </a:prstGeom>
          <a:noFill/>
        </p:spPr>
        <p:txBody>
          <a:bodyPr wrap="square">
            <a:spAutoFit/>
          </a:bodyPr>
          <a:lstStyle/>
          <a:p>
            <a:pPr algn="ctr"/>
            <a:r>
              <a:rPr lang="fr-FR" sz="3200" dirty="0"/>
              <a:t>Transmission des Résultats au Comité des Yvelines.</a:t>
            </a:r>
          </a:p>
        </p:txBody>
      </p:sp>
      <p:pic>
        <p:nvPicPr>
          <p:cNvPr id="7" name="Image 6">
            <a:extLst>
              <a:ext uri="{FF2B5EF4-FFF2-40B4-BE49-F238E27FC236}">
                <a16:creationId xmlns:a16="http://schemas.microsoft.com/office/drawing/2014/main" id="{8FC3F526-A276-4075-8AF3-FE4F11CE9944}"/>
              </a:ext>
            </a:extLst>
          </p:cNvPr>
          <p:cNvPicPr>
            <a:picLocks noChangeAspect="1"/>
          </p:cNvPicPr>
          <p:nvPr/>
        </p:nvPicPr>
        <p:blipFill rotWithShape="1">
          <a:blip r:embed="rId2"/>
          <a:srcRect l="19439" t="15510" r="19458" b="29798"/>
          <a:stretch/>
        </p:blipFill>
        <p:spPr>
          <a:xfrm>
            <a:off x="5861957" y="3821652"/>
            <a:ext cx="4721289" cy="2377050"/>
          </a:xfrm>
          <a:prstGeom prst="rect">
            <a:avLst/>
          </a:prstGeom>
        </p:spPr>
      </p:pic>
      <p:sp>
        <p:nvSpPr>
          <p:cNvPr id="10" name="ZoneTexte 9">
            <a:extLst>
              <a:ext uri="{FF2B5EF4-FFF2-40B4-BE49-F238E27FC236}">
                <a16:creationId xmlns:a16="http://schemas.microsoft.com/office/drawing/2014/main" id="{AD297FFE-ABDA-47F8-90A3-3EAFD29EF71E}"/>
              </a:ext>
            </a:extLst>
          </p:cNvPr>
          <p:cNvSpPr txBox="1"/>
          <p:nvPr/>
        </p:nvSpPr>
        <p:spPr>
          <a:xfrm>
            <a:off x="618152" y="1707035"/>
            <a:ext cx="10839839" cy="1200329"/>
          </a:xfrm>
          <a:prstGeom prst="rect">
            <a:avLst/>
          </a:prstGeom>
          <a:noFill/>
        </p:spPr>
        <p:txBody>
          <a:bodyPr wrap="square">
            <a:spAutoFit/>
          </a:bodyPr>
          <a:lstStyle/>
          <a:p>
            <a:pPr algn="ctr"/>
            <a:r>
              <a:rPr lang="fr-FR" dirty="0"/>
              <a:t>Il faut adresser par mail les résultats du concours. Pour cela il faut utiliser votre boite mail et envoyer un message au Comité sur l’adresse </a:t>
            </a:r>
            <a:r>
              <a:rPr lang="fr-FR" dirty="0">
                <a:solidFill>
                  <a:srgbClr val="00B0F0"/>
                </a:solidFill>
              </a:rPr>
              <a:t>yvelines.ffpjp@wanadoo.fr </a:t>
            </a:r>
            <a:r>
              <a:rPr lang="fr-FR" dirty="0"/>
              <a:t>Le  fichier que vous devez joindre a votre envoi est se trouve sur C: (</a:t>
            </a:r>
            <a:r>
              <a:rPr lang="fr-FR" b="1" dirty="0">
                <a:solidFill>
                  <a:srgbClr val="FF0000"/>
                </a:solidFill>
              </a:rPr>
              <a:t>1</a:t>
            </a:r>
            <a:r>
              <a:rPr lang="fr-FR" dirty="0"/>
              <a:t>) Gestion concours (</a:t>
            </a:r>
            <a:r>
              <a:rPr lang="fr-FR" b="1" dirty="0">
                <a:solidFill>
                  <a:srgbClr val="FF0000"/>
                </a:solidFill>
              </a:rPr>
              <a:t>2</a:t>
            </a:r>
            <a:r>
              <a:rPr lang="fr-FR" dirty="0"/>
              <a:t>): C’est celui que vous avez créez Exemple (</a:t>
            </a:r>
            <a:r>
              <a:rPr lang="fr-FR" b="1" dirty="0">
                <a:solidFill>
                  <a:srgbClr val="FF0000"/>
                </a:solidFill>
              </a:rPr>
              <a:t>3</a:t>
            </a:r>
            <a:r>
              <a:rPr lang="fr-FR" dirty="0"/>
              <a:t>)  </a:t>
            </a:r>
            <a:r>
              <a:rPr lang="fr-FR" dirty="0">
                <a:solidFill>
                  <a:srgbClr val="FF0000"/>
                </a:solidFill>
              </a:rPr>
              <a:t>C_1083_X2_DEP_18_12_2021.GCZ  </a:t>
            </a:r>
            <a:r>
              <a:rPr lang="fr-FR" dirty="0"/>
              <a:t>et le joindre à votre envoi pour la saisie sur la base Fédérale. </a:t>
            </a:r>
            <a:endParaRPr lang="fr-FR" sz="1800" dirty="0">
              <a:solidFill>
                <a:srgbClr val="00B0F0"/>
              </a:solidFill>
            </a:endParaRPr>
          </a:p>
        </p:txBody>
      </p:sp>
      <p:pic>
        <p:nvPicPr>
          <p:cNvPr id="17" name="Image 16">
            <a:extLst>
              <a:ext uri="{FF2B5EF4-FFF2-40B4-BE49-F238E27FC236}">
                <a16:creationId xmlns:a16="http://schemas.microsoft.com/office/drawing/2014/main" id="{859C81AC-7CA7-451A-A82D-78607A7CE32C}"/>
              </a:ext>
            </a:extLst>
          </p:cNvPr>
          <p:cNvPicPr>
            <a:picLocks noChangeAspect="1"/>
          </p:cNvPicPr>
          <p:nvPr/>
        </p:nvPicPr>
        <p:blipFill rotWithShape="1">
          <a:blip r:embed="rId3"/>
          <a:srcRect l="19057" t="14694" r="19719" b="9183"/>
          <a:stretch/>
        </p:blipFill>
        <p:spPr>
          <a:xfrm>
            <a:off x="309620" y="3571213"/>
            <a:ext cx="4282127" cy="2994813"/>
          </a:xfrm>
          <a:prstGeom prst="rect">
            <a:avLst/>
          </a:prstGeom>
        </p:spPr>
      </p:pic>
      <p:cxnSp>
        <p:nvCxnSpPr>
          <p:cNvPr id="18" name="Connecteur droit avec flèche 17">
            <a:extLst>
              <a:ext uri="{FF2B5EF4-FFF2-40B4-BE49-F238E27FC236}">
                <a16:creationId xmlns:a16="http://schemas.microsoft.com/office/drawing/2014/main" id="{B1054156-4401-477D-ACEA-9D490FC0D9FE}"/>
              </a:ext>
            </a:extLst>
          </p:cNvPr>
          <p:cNvCxnSpPr>
            <a:cxnSpLocks/>
          </p:cNvCxnSpPr>
          <p:nvPr/>
        </p:nvCxnSpPr>
        <p:spPr>
          <a:xfrm>
            <a:off x="802433" y="3109496"/>
            <a:ext cx="171061" cy="2342834"/>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0" name="Connecteur droit avec flèche 19">
            <a:extLst>
              <a:ext uri="{FF2B5EF4-FFF2-40B4-BE49-F238E27FC236}">
                <a16:creationId xmlns:a16="http://schemas.microsoft.com/office/drawing/2014/main" id="{8F6B26D1-A850-4998-9895-EE2B9D996260}"/>
              </a:ext>
            </a:extLst>
          </p:cNvPr>
          <p:cNvCxnSpPr>
            <a:cxnSpLocks/>
          </p:cNvCxnSpPr>
          <p:nvPr/>
        </p:nvCxnSpPr>
        <p:spPr>
          <a:xfrm flipH="1">
            <a:off x="1866123" y="3109496"/>
            <a:ext cx="513183" cy="1171417"/>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3" name="Connecteur droit avec flèche 22">
            <a:extLst>
              <a:ext uri="{FF2B5EF4-FFF2-40B4-BE49-F238E27FC236}">
                <a16:creationId xmlns:a16="http://schemas.microsoft.com/office/drawing/2014/main" id="{F964A9C8-96E7-46CD-AE54-1AB883110EDE}"/>
              </a:ext>
            </a:extLst>
          </p:cNvPr>
          <p:cNvCxnSpPr>
            <a:cxnSpLocks/>
          </p:cNvCxnSpPr>
          <p:nvPr/>
        </p:nvCxnSpPr>
        <p:spPr>
          <a:xfrm flipH="1">
            <a:off x="7600255" y="3399170"/>
            <a:ext cx="715346" cy="1887873"/>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6" name="ZoneTexte 25">
            <a:extLst>
              <a:ext uri="{FF2B5EF4-FFF2-40B4-BE49-F238E27FC236}">
                <a16:creationId xmlns:a16="http://schemas.microsoft.com/office/drawing/2014/main" id="{3D6F12BF-6231-4B9B-81D1-BC8DB4B8D609}"/>
              </a:ext>
            </a:extLst>
          </p:cNvPr>
          <p:cNvSpPr txBox="1"/>
          <p:nvPr/>
        </p:nvSpPr>
        <p:spPr>
          <a:xfrm>
            <a:off x="618153" y="2740164"/>
            <a:ext cx="412879" cy="369332"/>
          </a:xfrm>
          <a:prstGeom prst="rect">
            <a:avLst/>
          </a:prstGeom>
          <a:noFill/>
        </p:spPr>
        <p:txBody>
          <a:bodyPr wrap="square">
            <a:spAutoFit/>
          </a:bodyPr>
          <a:lstStyle/>
          <a:p>
            <a:r>
              <a:rPr lang="fr-FR" sz="1800" b="1" i="0" u="none" strike="noStrike" dirty="0">
                <a:solidFill>
                  <a:srgbClr val="FF0000"/>
                </a:solidFill>
                <a:effectLst/>
                <a:latin typeface="Calibri" panose="020F0502020204030204" pitchFamily="34" charset="0"/>
              </a:rPr>
              <a:t>1</a:t>
            </a:r>
            <a:r>
              <a:rPr lang="fr-FR" dirty="0"/>
              <a:t> </a:t>
            </a:r>
          </a:p>
        </p:txBody>
      </p:sp>
      <p:sp>
        <p:nvSpPr>
          <p:cNvPr id="28" name="ZoneTexte 27">
            <a:extLst>
              <a:ext uri="{FF2B5EF4-FFF2-40B4-BE49-F238E27FC236}">
                <a16:creationId xmlns:a16="http://schemas.microsoft.com/office/drawing/2014/main" id="{1E6E28E1-5A05-413A-A283-D9279DD4454C}"/>
              </a:ext>
            </a:extLst>
          </p:cNvPr>
          <p:cNvSpPr txBox="1"/>
          <p:nvPr/>
        </p:nvSpPr>
        <p:spPr>
          <a:xfrm>
            <a:off x="2233515" y="2747083"/>
            <a:ext cx="291581" cy="369332"/>
          </a:xfrm>
          <a:prstGeom prst="rect">
            <a:avLst/>
          </a:prstGeom>
          <a:noFill/>
        </p:spPr>
        <p:txBody>
          <a:bodyPr wrap="square">
            <a:spAutoFit/>
          </a:bodyPr>
          <a:lstStyle/>
          <a:p>
            <a:r>
              <a:rPr lang="fr-FR" sz="1800" b="1" i="0" u="none" strike="noStrike" dirty="0">
                <a:solidFill>
                  <a:srgbClr val="FF0000"/>
                </a:solidFill>
                <a:effectLst/>
                <a:latin typeface="Calibri" panose="020F0502020204030204" pitchFamily="34" charset="0"/>
              </a:rPr>
              <a:t>2</a:t>
            </a:r>
            <a:endParaRPr lang="fr-FR" dirty="0"/>
          </a:p>
        </p:txBody>
      </p:sp>
      <p:sp>
        <p:nvSpPr>
          <p:cNvPr id="30" name="ZoneTexte 29">
            <a:extLst>
              <a:ext uri="{FF2B5EF4-FFF2-40B4-BE49-F238E27FC236}">
                <a16:creationId xmlns:a16="http://schemas.microsoft.com/office/drawing/2014/main" id="{DA96AC55-C15F-4AEC-80C4-DA179CE92CB1}"/>
              </a:ext>
            </a:extLst>
          </p:cNvPr>
          <p:cNvSpPr txBox="1"/>
          <p:nvPr/>
        </p:nvSpPr>
        <p:spPr>
          <a:xfrm>
            <a:off x="8160480" y="2993861"/>
            <a:ext cx="310242" cy="369332"/>
          </a:xfrm>
          <a:prstGeom prst="rect">
            <a:avLst/>
          </a:prstGeom>
          <a:noFill/>
        </p:spPr>
        <p:txBody>
          <a:bodyPr wrap="square">
            <a:spAutoFit/>
          </a:bodyPr>
          <a:lstStyle/>
          <a:p>
            <a:r>
              <a:rPr lang="fr-FR" sz="1800" b="1" i="0" u="none" strike="noStrike" dirty="0">
                <a:solidFill>
                  <a:srgbClr val="FF0000"/>
                </a:solidFill>
                <a:effectLst/>
                <a:latin typeface="Calibri" panose="020F0502020204030204" pitchFamily="34" charset="0"/>
              </a:rPr>
              <a:t>3</a:t>
            </a:r>
            <a:endParaRPr lang="fr-FR" dirty="0"/>
          </a:p>
        </p:txBody>
      </p:sp>
    </p:spTree>
    <p:extLst>
      <p:ext uri="{BB962C8B-B14F-4D97-AF65-F5344CB8AC3E}">
        <p14:creationId xmlns:p14="http://schemas.microsoft.com/office/powerpoint/2010/main" val="1637876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1927842-B29E-89DB-C0DA-EB3776B004F5}"/>
              </a:ext>
            </a:extLst>
          </p:cNvPr>
          <p:cNvPicPr>
            <a:picLocks noChangeAspect="1"/>
          </p:cNvPicPr>
          <p:nvPr/>
        </p:nvPicPr>
        <p:blipFill>
          <a:blip r:embed="rId2"/>
          <a:stretch>
            <a:fillRect/>
          </a:stretch>
        </p:blipFill>
        <p:spPr>
          <a:xfrm>
            <a:off x="2111686" y="614081"/>
            <a:ext cx="9363138" cy="5266765"/>
          </a:xfrm>
          <a:prstGeom prst="rect">
            <a:avLst/>
          </a:prstGeom>
        </p:spPr>
      </p:pic>
      <p:cxnSp>
        <p:nvCxnSpPr>
          <p:cNvPr id="8" name="Connecteur droit avec flèche 7">
            <a:extLst>
              <a:ext uri="{FF2B5EF4-FFF2-40B4-BE49-F238E27FC236}">
                <a16:creationId xmlns:a16="http://schemas.microsoft.com/office/drawing/2014/main" id="{8E2E5E8A-3884-0799-F124-E447FFACBFBE}"/>
              </a:ext>
            </a:extLst>
          </p:cNvPr>
          <p:cNvCxnSpPr>
            <a:cxnSpLocks/>
          </p:cNvCxnSpPr>
          <p:nvPr/>
        </p:nvCxnSpPr>
        <p:spPr>
          <a:xfrm flipV="1">
            <a:off x="717176" y="854584"/>
            <a:ext cx="3012141" cy="992146"/>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9" name="Connecteur droit avec flèche 8">
            <a:extLst>
              <a:ext uri="{FF2B5EF4-FFF2-40B4-BE49-F238E27FC236}">
                <a16:creationId xmlns:a16="http://schemas.microsoft.com/office/drawing/2014/main" id="{28C249C4-2899-EF61-B845-6E3A220470A7}"/>
              </a:ext>
            </a:extLst>
          </p:cNvPr>
          <p:cNvCxnSpPr>
            <a:cxnSpLocks/>
          </p:cNvCxnSpPr>
          <p:nvPr/>
        </p:nvCxnSpPr>
        <p:spPr>
          <a:xfrm flipV="1">
            <a:off x="1945341" y="2997149"/>
            <a:ext cx="3989298" cy="1350734"/>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2" name="ZoneTexte 11">
            <a:extLst>
              <a:ext uri="{FF2B5EF4-FFF2-40B4-BE49-F238E27FC236}">
                <a16:creationId xmlns:a16="http://schemas.microsoft.com/office/drawing/2014/main" id="{798A4646-6068-91E6-99AD-840C5955DB4F}"/>
              </a:ext>
            </a:extLst>
          </p:cNvPr>
          <p:cNvSpPr txBox="1"/>
          <p:nvPr/>
        </p:nvSpPr>
        <p:spPr>
          <a:xfrm>
            <a:off x="322730" y="1662064"/>
            <a:ext cx="6096000" cy="369332"/>
          </a:xfrm>
          <a:prstGeom prst="rect">
            <a:avLst/>
          </a:prstGeom>
          <a:noFill/>
        </p:spPr>
        <p:txBody>
          <a:bodyPr wrap="square">
            <a:spAutoFit/>
          </a:bodyPr>
          <a:lstStyle/>
          <a:p>
            <a:r>
              <a:rPr lang="fr-FR" sz="1800" b="0" i="0" u="none" strike="noStrike" dirty="0">
                <a:effectLst/>
                <a:latin typeface="Arial" panose="020B0604020202020204" pitchFamily="34" charset="0"/>
              </a:rPr>
              <a:t>1</a:t>
            </a:r>
            <a:r>
              <a:rPr lang="fr-FR" dirty="0"/>
              <a:t> </a:t>
            </a:r>
          </a:p>
        </p:txBody>
      </p:sp>
      <p:sp>
        <p:nvSpPr>
          <p:cNvPr id="14" name="ZoneTexte 13">
            <a:extLst>
              <a:ext uri="{FF2B5EF4-FFF2-40B4-BE49-F238E27FC236}">
                <a16:creationId xmlns:a16="http://schemas.microsoft.com/office/drawing/2014/main" id="{E199B44B-9DAF-6FE0-5527-AB7E205C660D}"/>
              </a:ext>
            </a:extLst>
          </p:cNvPr>
          <p:cNvSpPr txBox="1"/>
          <p:nvPr/>
        </p:nvSpPr>
        <p:spPr>
          <a:xfrm>
            <a:off x="1559859" y="4163217"/>
            <a:ext cx="6096000" cy="369332"/>
          </a:xfrm>
          <a:prstGeom prst="rect">
            <a:avLst/>
          </a:prstGeom>
          <a:noFill/>
        </p:spPr>
        <p:txBody>
          <a:bodyPr wrap="square">
            <a:spAutoFit/>
          </a:bodyPr>
          <a:lstStyle/>
          <a:p>
            <a:r>
              <a:rPr lang="fr-FR" sz="1800" b="0" i="0" u="none" strike="noStrike" dirty="0">
                <a:effectLst/>
                <a:latin typeface="Arial" panose="020B0604020202020204" pitchFamily="34" charset="0"/>
              </a:rPr>
              <a:t>2</a:t>
            </a:r>
            <a:r>
              <a:rPr lang="fr-FR" dirty="0"/>
              <a:t> </a:t>
            </a:r>
          </a:p>
        </p:txBody>
      </p:sp>
    </p:spTree>
    <p:extLst>
      <p:ext uri="{BB962C8B-B14F-4D97-AF65-F5344CB8AC3E}">
        <p14:creationId xmlns:p14="http://schemas.microsoft.com/office/powerpoint/2010/main" val="343495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6622B65-606A-C892-ACDE-956CAB8300F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12642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73AE459-CE63-1EDD-67DF-067565CFE14F}"/>
              </a:ext>
            </a:extLst>
          </p:cNvPr>
          <p:cNvPicPr>
            <a:picLocks noChangeAspect="1"/>
          </p:cNvPicPr>
          <p:nvPr/>
        </p:nvPicPr>
        <p:blipFill>
          <a:blip r:embed="rId2"/>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6F2D70EF-A3B1-31B7-453F-17F2CF093415}"/>
              </a:ext>
            </a:extLst>
          </p:cNvPr>
          <p:cNvSpPr txBox="1"/>
          <p:nvPr/>
        </p:nvSpPr>
        <p:spPr>
          <a:xfrm>
            <a:off x="-645459" y="3593957"/>
            <a:ext cx="6096000" cy="369332"/>
          </a:xfrm>
          <a:prstGeom prst="rect">
            <a:avLst/>
          </a:prstGeom>
          <a:noFill/>
        </p:spPr>
        <p:txBody>
          <a:bodyPr wrap="square">
            <a:spAutoFit/>
          </a:bodyPr>
          <a:lstStyle/>
          <a:p>
            <a:r>
              <a:rPr lang="fr-FR" dirty="0">
                <a:latin typeface="Arial" panose="020B0604020202020204" pitchFamily="34" charset="0"/>
              </a:rPr>
              <a:t>1</a:t>
            </a:r>
            <a:endParaRPr lang="fr-FR" dirty="0"/>
          </a:p>
        </p:txBody>
      </p:sp>
      <p:cxnSp>
        <p:nvCxnSpPr>
          <p:cNvPr id="8" name="Connecteur droit avec flèche 7">
            <a:extLst>
              <a:ext uri="{FF2B5EF4-FFF2-40B4-BE49-F238E27FC236}">
                <a16:creationId xmlns:a16="http://schemas.microsoft.com/office/drawing/2014/main" id="{CBC64691-8E03-B72D-7A43-50FCF80FCC40}"/>
              </a:ext>
            </a:extLst>
          </p:cNvPr>
          <p:cNvCxnSpPr>
            <a:cxnSpLocks/>
          </p:cNvCxnSpPr>
          <p:nvPr/>
        </p:nvCxnSpPr>
        <p:spPr>
          <a:xfrm>
            <a:off x="-268942" y="3760116"/>
            <a:ext cx="5961530" cy="18507"/>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96086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6A2406B-A98C-B78E-5156-98452785ED0C}"/>
              </a:ext>
            </a:extLst>
          </p:cNvPr>
          <p:cNvSpPr txBox="1"/>
          <p:nvPr/>
        </p:nvSpPr>
        <p:spPr>
          <a:xfrm>
            <a:off x="3048000" y="3244334"/>
            <a:ext cx="6096000" cy="369332"/>
          </a:xfrm>
          <a:prstGeom prst="rect">
            <a:avLst/>
          </a:prstGeom>
          <a:noFill/>
        </p:spPr>
        <p:txBody>
          <a:bodyPr wrap="square">
            <a:spAutoFit/>
          </a:bodyPr>
          <a:lstStyle/>
          <a:p>
            <a:endParaRPr lang="fr-FR" dirty="0"/>
          </a:p>
        </p:txBody>
      </p:sp>
      <p:sp>
        <p:nvSpPr>
          <p:cNvPr id="6" name="ZoneTexte 5">
            <a:extLst>
              <a:ext uri="{FF2B5EF4-FFF2-40B4-BE49-F238E27FC236}">
                <a16:creationId xmlns:a16="http://schemas.microsoft.com/office/drawing/2014/main" id="{FCCD831C-F63D-EE7C-8939-20336CAE557A}"/>
              </a:ext>
            </a:extLst>
          </p:cNvPr>
          <p:cNvSpPr txBox="1"/>
          <p:nvPr/>
        </p:nvSpPr>
        <p:spPr>
          <a:xfrm>
            <a:off x="3048000" y="3244334"/>
            <a:ext cx="6096000" cy="369332"/>
          </a:xfrm>
          <a:prstGeom prst="rect">
            <a:avLst/>
          </a:prstGeom>
          <a:noFill/>
        </p:spPr>
        <p:txBody>
          <a:bodyPr wrap="square">
            <a:spAutoFit/>
          </a:bodyPr>
          <a:lstStyle/>
          <a:p>
            <a:endParaRPr lang="fr-FR" dirty="0"/>
          </a:p>
        </p:txBody>
      </p:sp>
      <p:pic>
        <p:nvPicPr>
          <p:cNvPr id="7" name="Image 6">
            <a:extLst>
              <a:ext uri="{FF2B5EF4-FFF2-40B4-BE49-F238E27FC236}">
                <a16:creationId xmlns:a16="http://schemas.microsoft.com/office/drawing/2014/main" id="{98736488-2E97-2A34-8017-63AA68615816}"/>
              </a:ext>
            </a:extLst>
          </p:cNvPr>
          <p:cNvPicPr>
            <a:picLocks noChangeAspect="1"/>
          </p:cNvPicPr>
          <p:nvPr/>
        </p:nvPicPr>
        <p:blipFill>
          <a:blip r:embed="rId2"/>
          <a:stretch>
            <a:fillRect/>
          </a:stretch>
        </p:blipFill>
        <p:spPr>
          <a:xfrm>
            <a:off x="1010321" y="768891"/>
            <a:ext cx="10155717" cy="5712591"/>
          </a:xfrm>
          <a:prstGeom prst="rect">
            <a:avLst/>
          </a:prstGeom>
        </p:spPr>
      </p:pic>
    </p:spTree>
    <p:extLst>
      <p:ext uri="{BB962C8B-B14F-4D97-AF65-F5344CB8AC3E}">
        <p14:creationId xmlns:p14="http://schemas.microsoft.com/office/powerpoint/2010/main" val="2740485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FEB08B-3D0F-4CB5-ABF4-B50BA659BA77}"/>
              </a:ext>
            </a:extLst>
          </p:cNvPr>
          <p:cNvSpPr>
            <a:spLocks noGrp="1"/>
          </p:cNvSpPr>
          <p:nvPr>
            <p:ph type="ctrTitle"/>
          </p:nvPr>
        </p:nvSpPr>
        <p:spPr>
          <a:xfrm>
            <a:off x="1524000" y="1284941"/>
            <a:ext cx="9144000" cy="2387600"/>
          </a:xfrm>
        </p:spPr>
        <p:txBody>
          <a:bodyPr/>
          <a:lstStyle/>
          <a:p>
            <a:r>
              <a:rPr lang="fr-FR" dirty="0"/>
              <a:t>GESTION CONCOURS FFPJP</a:t>
            </a:r>
          </a:p>
        </p:txBody>
      </p:sp>
      <p:sp>
        <p:nvSpPr>
          <p:cNvPr id="3" name="Sous-titre 2">
            <a:extLst>
              <a:ext uri="{FF2B5EF4-FFF2-40B4-BE49-F238E27FC236}">
                <a16:creationId xmlns:a16="http://schemas.microsoft.com/office/drawing/2014/main" id="{3C50F5B4-584E-4DB7-87C2-D46690D05502}"/>
              </a:ext>
            </a:extLst>
          </p:cNvPr>
          <p:cNvSpPr>
            <a:spLocks noGrp="1"/>
          </p:cNvSpPr>
          <p:nvPr>
            <p:ph type="subTitle" idx="1"/>
          </p:nvPr>
        </p:nvSpPr>
        <p:spPr>
          <a:xfrm>
            <a:off x="1635967" y="4083709"/>
            <a:ext cx="9144000" cy="1655762"/>
          </a:xfrm>
        </p:spPr>
        <p:txBody>
          <a:bodyPr>
            <a:normAutofit fontScale="85000" lnSpcReduction="10000"/>
          </a:bodyPr>
          <a:lstStyle/>
          <a:p>
            <a:endParaRPr lang="fr-FR" dirty="0"/>
          </a:p>
          <a:p>
            <a:r>
              <a:rPr lang="fr-FR" sz="5400" dirty="0"/>
              <a:t>1 ère étape Installation de la version 2023.2.1 et mise à jour des LICENCES</a:t>
            </a:r>
          </a:p>
        </p:txBody>
      </p:sp>
      <p:pic>
        <p:nvPicPr>
          <p:cNvPr id="4" name="Image 1">
            <a:extLst>
              <a:ext uri="{FF2B5EF4-FFF2-40B4-BE49-F238E27FC236}">
                <a16:creationId xmlns:a16="http://schemas.microsoft.com/office/drawing/2014/main" id="{EBF21819-DCFD-47F7-9BD3-A0F402B38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53" y="265804"/>
            <a:ext cx="1553955" cy="20382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5FBD0D76-1472-4F55-BE45-E814AC305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763" y="45892"/>
            <a:ext cx="2080727" cy="208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454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B700436-91D0-977C-178D-E1E30AE7C754}"/>
              </a:ext>
            </a:extLst>
          </p:cNvPr>
          <p:cNvSpPr txBox="1"/>
          <p:nvPr/>
        </p:nvSpPr>
        <p:spPr>
          <a:xfrm>
            <a:off x="3048886" y="2413338"/>
            <a:ext cx="6097772" cy="1754326"/>
          </a:xfrm>
          <a:prstGeom prst="rect">
            <a:avLst/>
          </a:prstGeom>
          <a:noFill/>
        </p:spPr>
        <p:txBody>
          <a:bodyPr wrap="square">
            <a:spAutoFit/>
          </a:bodyPr>
          <a:lstStyle/>
          <a:p>
            <a:pPr algn="l"/>
            <a:r>
              <a:rPr lang="fr-FR" b="0" i="0" u="none" strike="noStrike" dirty="0">
                <a:solidFill>
                  <a:srgbClr val="1A0DAB"/>
                </a:solidFill>
                <a:effectLst/>
                <a:latin typeface="arial" panose="020B0604020202020204" pitchFamily="34" charset="0"/>
                <a:hlinkClick r:id="rId2"/>
              </a:rPr>
              <a:t>Téléchargement GOOGLE</a:t>
            </a:r>
          </a:p>
          <a:p>
            <a:pPr algn="l"/>
            <a:br>
              <a:rPr lang="fr-FR" b="0" i="0" u="none" strike="noStrike" dirty="0">
                <a:solidFill>
                  <a:srgbClr val="1A0DAB"/>
                </a:solidFill>
                <a:effectLst/>
                <a:latin typeface="arial" panose="020B0604020202020204" pitchFamily="34" charset="0"/>
                <a:hlinkClick r:id="rId2"/>
              </a:rPr>
            </a:br>
            <a:r>
              <a:rPr lang="fr-FR" b="0" i="0" u="none" strike="noStrike" dirty="0">
                <a:solidFill>
                  <a:srgbClr val="1A0DAB"/>
                </a:solidFill>
                <a:effectLst/>
                <a:latin typeface="arial" panose="020B0604020202020204" pitchFamily="34" charset="0"/>
                <a:hlinkClick r:id="rId2"/>
              </a:rPr>
              <a:t>FFPJP Gestion Concours – VERSION 2023.2.1</a:t>
            </a:r>
          </a:p>
          <a:p>
            <a:pPr algn="l"/>
            <a:r>
              <a:rPr lang="fr-FR" b="0" i="0" u="none" strike="noStrike" dirty="0">
                <a:solidFill>
                  <a:srgbClr val="202124"/>
                </a:solidFill>
                <a:effectLst/>
                <a:latin typeface="arial" panose="020B0604020202020204" pitchFamily="34" charset="0"/>
                <a:hlinkClick r:id="rId2"/>
              </a:rPr>
              <a:t>https://ffpjp-gestion-concours.com</a:t>
            </a:r>
            <a:endParaRPr lang="fr-FR" b="0" i="0" u="none" strike="noStrike" dirty="0">
              <a:solidFill>
                <a:srgbClr val="1A0DAB"/>
              </a:solidFill>
              <a:effectLst/>
              <a:latin typeface="arial" panose="020B0604020202020204" pitchFamily="34" charset="0"/>
              <a:hlinkClick r:id="rId2"/>
            </a:endParaRPr>
          </a:p>
          <a:p>
            <a:pPr algn="l"/>
            <a:r>
              <a:rPr lang="fr-FR" b="0" i="0" dirty="0">
                <a:solidFill>
                  <a:srgbClr val="4D5156"/>
                </a:solidFill>
                <a:effectLst/>
                <a:latin typeface="arial" panose="020B0604020202020204" pitchFamily="34" charset="0"/>
              </a:rPr>
              <a:t>FÉDÉRATION FRANÇAISE DE PÉTANQUE ET JEU PROVENÇAL. SITE DE </a:t>
            </a:r>
            <a:r>
              <a:rPr lang="fr-FR" b="1" i="0" dirty="0">
                <a:solidFill>
                  <a:srgbClr val="5F6368"/>
                </a:solidFill>
                <a:effectLst/>
                <a:latin typeface="arial" panose="020B0604020202020204" pitchFamily="34" charset="0"/>
              </a:rPr>
              <a:t>GESTION CONCOURS</a:t>
            </a:r>
            <a:r>
              <a:rPr lang="fr-FR" b="0" i="0" dirty="0">
                <a:solidFill>
                  <a:srgbClr val="4D5156"/>
                </a:solidFill>
                <a:effectLst/>
                <a:latin typeface="arial" panose="020B0604020202020204" pitchFamily="34" charset="0"/>
              </a:rPr>
              <a:t> / </a:t>
            </a:r>
            <a:r>
              <a:rPr lang="fr-FR" b="1" i="0" dirty="0">
                <a:solidFill>
                  <a:srgbClr val="5F6368"/>
                </a:solidFill>
                <a:effectLst/>
                <a:latin typeface="arial" panose="020B0604020202020204" pitchFamily="34" charset="0"/>
              </a:rPr>
              <a:t>FFPJP</a:t>
            </a:r>
            <a:r>
              <a:rPr lang="fr-FR" b="0" i="0" dirty="0">
                <a:solidFill>
                  <a:srgbClr val="4D5156"/>
                </a:solidFill>
                <a:effectLst/>
                <a:latin typeface="arial" panose="020B0604020202020204" pitchFamily="34" charset="0"/>
              </a:rPr>
              <a:t>. </a:t>
            </a:r>
          </a:p>
        </p:txBody>
      </p:sp>
      <p:pic>
        <p:nvPicPr>
          <p:cNvPr id="4" name="Image 1">
            <a:extLst>
              <a:ext uri="{FF2B5EF4-FFF2-40B4-BE49-F238E27FC236}">
                <a16:creationId xmlns:a16="http://schemas.microsoft.com/office/drawing/2014/main" id="{6730367D-4E15-C115-83DA-78F0E8DC0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07" y="276550"/>
            <a:ext cx="1759034" cy="2307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95C236DD-6B5F-F9CD-AD46-F6456B2ED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725" y="503092"/>
            <a:ext cx="2080727" cy="208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692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A4D7F94-EB0E-5A31-63AF-28FD5F8426FA}"/>
              </a:ext>
            </a:extLst>
          </p:cNvPr>
          <p:cNvPicPr>
            <a:picLocks noChangeAspect="1"/>
          </p:cNvPicPr>
          <p:nvPr/>
        </p:nvPicPr>
        <p:blipFill rotWithShape="1">
          <a:blip r:embed="rId2"/>
          <a:srcRect l="-497" t="11170" r="12368" b="5645"/>
          <a:stretch/>
        </p:blipFill>
        <p:spPr bwMode="auto">
          <a:xfrm>
            <a:off x="1424763" y="707004"/>
            <a:ext cx="9133367" cy="4849424"/>
          </a:xfrm>
          <a:prstGeom prst="rect">
            <a:avLst/>
          </a:prstGeom>
          <a:ln>
            <a:noFill/>
          </a:ln>
          <a:extLst>
            <a:ext uri="{53640926-AAD7-44D8-BBD7-CCE9431645EC}">
              <a14:shadowObscured xmlns:a14="http://schemas.microsoft.com/office/drawing/2010/main"/>
            </a:ext>
          </a:extLst>
        </p:spPr>
      </p:pic>
      <p:cxnSp>
        <p:nvCxnSpPr>
          <p:cNvPr id="6" name="Connecteur droit avec flèche 5">
            <a:extLst>
              <a:ext uri="{FF2B5EF4-FFF2-40B4-BE49-F238E27FC236}">
                <a16:creationId xmlns:a16="http://schemas.microsoft.com/office/drawing/2014/main" id="{88846D91-632F-D592-08D0-50FC65F56540}"/>
              </a:ext>
            </a:extLst>
          </p:cNvPr>
          <p:cNvCxnSpPr>
            <a:cxnSpLocks/>
            <a:stCxn id="11" idx="1"/>
          </p:cNvCxnSpPr>
          <p:nvPr/>
        </p:nvCxnSpPr>
        <p:spPr>
          <a:xfrm flipH="1" flipV="1">
            <a:off x="3615070" y="3131716"/>
            <a:ext cx="2182538" cy="2844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3FDD6B94-353E-9B8F-8D77-8807914F4507}"/>
              </a:ext>
            </a:extLst>
          </p:cNvPr>
          <p:cNvSpPr txBox="1"/>
          <p:nvPr/>
        </p:nvSpPr>
        <p:spPr>
          <a:xfrm>
            <a:off x="5797608" y="5853712"/>
            <a:ext cx="1433214" cy="245910"/>
          </a:xfrm>
          <a:prstGeom prst="rect">
            <a:avLst/>
          </a:prstGeom>
          <a:noFill/>
        </p:spPr>
        <p:txBody>
          <a:bodyPr wrap="square">
            <a:spAutoFit/>
          </a:bodyPr>
          <a:lstStyle/>
          <a:p>
            <a:r>
              <a:rPr lang="fr-FR" sz="1000" b="0" i="0" u="none" strike="noStrike" dirty="0">
                <a:solidFill>
                  <a:srgbClr val="000000"/>
                </a:solidFill>
                <a:effectLst/>
                <a:latin typeface="Arial" panose="020B0604020202020204" pitchFamily="34" charset="0"/>
                <a:cs typeface="Arial" panose="020B0604020202020204" pitchFamily="34" charset="0"/>
              </a:rPr>
              <a:t>Valider la sélection</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2300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DFE8B41-E5DF-5ECF-5EA8-83B42616EBAE}"/>
              </a:ext>
            </a:extLst>
          </p:cNvPr>
          <p:cNvSpPr txBox="1"/>
          <p:nvPr/>
        </p:nvSpPr>
        <p:spPr>
          <a:xfrm>
            <a:off x="9653837" y="629773"/>
            <a:ext cx="1839958" cy="261610"/>
          </a:xfrm>
          <a:prstGeom prst="rect">
            <a:avLst/>
          </a:prstGeom>
          <a:noFill/>
        </p:spPr>
        <p:txBody>
          <a:bodyPr wrap="square">
            <a:spAutoFit/>
          </a:bodyPr>
          <a:lstStyle/>
          <a:p>
            <a:r>
              <a:rPr lang="fr-FR" sz="1100" b="0" i="0" u="none" strike="noStrike" dirty="0">
                <a:solidFill>
                  <a:srgbClr val="000000"/>
                </a:solidFill>
                <a:effectLst/>
                <a:latin typeface="Arial" panose="020B0604020202020204" pitchFamily="34" charset="0"/>
                <a:cs typeface="Arial" panose="020B0604020202020204" pitchFamily="34" charset="0"/>
              </a:rPr>
              <a:t>Valider cette sélection</a:t>
            </a:r>
            <a:endParaRPr lang="fr-FR" sz="1100" dirty="0">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615665FF-22B3-1768-AC90-0D927251F7CA}"/>
              </a:ext>
            </a:extLst>
          </p:cNvPr>
          <p:cNvPicPr>
            <a:picLocks noChangeAspect="1"/>
          </p:cNvPicPr>
          <p:nvPr/>
        </p:nvPicPr>
        <p:blipFill>
          <a:blip r:embed="rId2"/>
          <a:stretch>
            <a:fillRect/>
          </a:stretch>
        </p:blipFill>
        <p:spPr>
          <a:xfrm>
            <a:off x="742015" y="1357547"/>
            <a:ext cx="10553018" cy="4935676"/>
          </a:xfrm>
          <a:prstGeom prst="rect">
            <a:avLst/>
          </a:prstGeom>
        </p:spPr>
      </p:pic>
      <p:cxnSp>
        <p:nvCxnSpPr>
          <p:cNvPr id="5" name="Connecteur droit avec flèche 4">
            <a:extLst>
              <a:ext uri="{FF2B5EF4-FFF2-40B4-BE49-F238E27FC236}">
                <a16:creationId xmlns:a16="http://schemas.microsoft.com/office/drawing/2014/main" id="{F7FACE03-E0BF-E9DD-7458-7902B900C3E5}"/>
              </a:ext>
            </a:extLst>
          </p:cNvPr>
          <p:cNvCxnSpPr>
            <a:cxnSpLocks/>
          </p:cNvCxnSpPr>
          <p:nvPr/>
        </p:nvCxnSpPr>
        <p:spPr>
          <a:xfrm flipH="1">
            <a:off x="8139953" y="891383"/>
            <a:ext cx="2187388" cy="2934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393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avec flèche 3">
            <a:extLst>
              <a:ext uri="{FF2B5EF4-FFF2-40B4-BE49-F238E27FC236}">
                <a16:creationId xmlns:a16="http://schemas.microsoft.com/office/drawing/2014/main" id="{D0B583E6-FE2B-E8B8-6BC5-27FDCB42F1BA}"/>
              </a:ext>
            </a:extLst>
          </p:cNvPr>
          <p:cNvCxnSpPr>
            <a:cxnSpLocks/>
            <a:stCxn id="5" idx="1"/>
          </p:cNvCxnSpPr>
          <p:nvPr/>
        </p:nvCxnSpPr>
        <p:spPr>
          <a:xfrm flipH="1" flipV="1">
            <a:off x="1721951" y="5655378"/>
            <a:ext cx="3040911" cy="583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BCF6FF51-F4FE-2B02-3545-8F443C63F80C}"/>
              </a:ext>
            </a:extLst>
          </p:cNvPr>
          <p:cNvSpPr txBox="1"/>
          <p:nvPr/>
        </p:nvSpPr>
        <p:spPr>
          <a:xfrm>
            <a:off x="4762862" y="6107981"/>
            <a:ext cx="2350320" cy="261610"/>
          </a:xfrm>
          <a:prstGeom prst="rect">
            <a:avLst/>
          </a:prstGeom>
          <a:noFill/>
        </p:spPr>
        <p:txBody>
          <a:bodyPr wrap="square">
            <a:spAutoFit/>
          </a:bodyPr>
          <a:lstStyle/>
          <a:p>
            <a:r>
              <a:rPr lang="fr-FR" sz="1100" b="0" i="0" u="none" strike="noStrike" dirty="0">
                <a:solidFill>
                  <a:srgbClr val="000000"/>
                </a:solidFill>
                <a:effectLst/>
                <a:latin typeface="Arial" panose="020B0604020202020204" pitchFamily="34" charset="0"/>
                <a:cs typeface="Arial" panose="020B0604020202020204" pitchFamily="34" charset="0"/>
              </a:rPr>
              <a:t>Valider a la fin du téléchargement</a:t>
            </a:r>
            <a:endParaRPr lang="fr-FR" sz="1100" dirty="0">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1B80908A-7859-7B25-B688-27321298A843}"/>
              </a:ext>
            </a:extLst>
          </p:cNvPr>
          <p:cNvPicPr>
            <a:picLocks noChangeAspect="1"/>
          </p:cNvPicPr>
          <p:nvPr/>
        </p:nvPicPr>
        <p:blipFill>
          <a:blip r:embed="rId2"/>
          <a:stretch>
            <a:fillRect/>
          </a:stretch>
        </p:blipFill>
        <p:spPr>
          <a:xfrm>
            <a:off x="834961" y="5649933"/>
            <a:ext cx="1158340" cy="243861"/>
          </a:xfrm>
          <a:prstGeom prst="rect">
            <a:avLst/>
          </a:prstGeom>
        </p:spPr>
      </p:pic>
      <p:pic>
        <p:nvPicPr>
          <p:cNvPr id="8" name="Image 7">
            <a:extLst>
              <a:ext uri="{FF2B5EF4-FFF2-40B4-BE49-F238E27FC236}">
                <a16:creationId xmlns:a16="http://schemas.microsoft.com/office/drawing/2014/main" id="{38E58E36-C60B-B048-A4B1-A84988D320EA}"/>
              </a:ext>
            </a:extLst>
          </p:cNvPr>
          <p:cNvPicPr>
            <a:picLocks noChangeAspect="1"/>
          </p:cNvPicPr>
          <p:nvPr/>
        </p:nvPicPr>
        <p:blipFill>
          <a:blip r:embed="rId3"/>
          <a:stretch>
            <a:fillRect/>
          </a:stretch>
        </p:blipFill>
        <p:spPr>
          <a:xfrm>
            <a:off x="819454" y="720564"/>
            <a:ext cx="10553091" cy="4932091"/>
          </a:xfrm>
          <a:prstGeom prst="rect">
            <a:avLst/>
          </a:prstGeom>
        </p:spPr>
      </p:pic>
    </p:spTree>
    <p:extLst>
      <p:ext uri="{BB962C8B-B14F-4D97-AF65-F5344CB8AC3E}">
        <p14:creationId xmlns:p14="http://schemas.microsoft.com/office/powerpoint/2010/main" val="1560521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AF3D82C-DCB9-4CDA-11E5-A59E91482247}"/>
              </a:ext>
            </a:extLst>
          </p:cNvPr>
          <p:cNvPicPr>
            <a:picLocks noChangeAspect="1"/>
          </p:cNvPicPr>
          <p:nvPr/>
        </p:nvPicPr>
        <p:blipFill>
          <a:blip r:embed="rId2"/>
          <a:stretch>
            <a:fillRect/>
          </a:stretch>
        </p:blipFill>
        <p:spPr>
          <a:xfrm>
            <a:off x="1649730" y="747021"/>
            <a:ext cx="8892540" cy="4664710"/>
          </a:xfrm>
          <a:prstGeom prst="rect">
            <a:avLst/>
          </a:prstGeom>
        </p:spPr>
      </p:pic>
      <p:cxnSp>
        <p:nvCxnSpPr>
          <p:cNvPr id="3" name="Connecteur droit avec flèche 2">
            <a:extLst>
              <a:ext uri="{FF2B5EF4-FFF2-40B4-BE49-F238E27FC236}">
                <a16:creationId xmlns:a16="http://schemas.microsoft.com/office/drawing/2014/main" id="{EC4FD8D0-FE94-D126-E02F-A486DFAA02D8}"/>
              </a:ext>
            </a:extLst>
          </p:cNvPr>
          <p:cNvCxnSpPr>
            <a:cxnSpLocks/>
          </p:cNvCxnSpPr>
          <p:nvPr/>
        </p:nvCxnSpPr>
        <p:spPr>
          <a:xfrm flipH="1" flipV="1">
            <a:off x="3739010" y="3509682"/>
            <a:ext cx="1361907" cy="2944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831F5666-11DD-477F-5604-92245E932008}"/>
              </a:ext>
            </a:extLst>
          </p:cNvPr>
          <p:cNvSpPr txBox="1"/>
          <p:nvPr/>
        </p:nvSpPr>
        <p:spPr>
          <a:xfrm>
            <a:off x="5298141" y="6085256"/>
            <a:ext cx="6096000" cy="369332"/>
          </a:xfrm>
          <a:prstGeom prst="rect">
            <a:avLst/>
          </a:prstGeom>
          <a:noFill/>
        </p:spPr>
        <p:txBody>
          <a:bodyPr wrap="square">
            <a:spAutoFit/>
          </a:bodyPr>
          <a:lstStyle/>
          <a:p>
            <a:r>
              <a:rPr lang="fr-FR" sz="1800" b="0" i="0" u="none" strike="noStrike" dirty="0">
                <a:solidFill>
                  <a:srgbClr val="000000"/>
                </a:solidFill>
                <a:effectLst/>
                <a:latin typeface="Arial" panose="020B0604020202020204" pitchFamily="34" charset="0"/>
                <a:cs typeface="Arial" panose="020B0604020202020204" pitchFamily="34" charset="0"/>
              </a:rPr>
              <a:t>Valider cette sélection</a:t>
            </a:r>
            <a:endParaRPr lang="fr-F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212380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1688</Words>
  <Application>Microsoft Office PowerPoint</Application>
  <PresentationFormat>Grand écran</PresentationFormat>
  <Paragraphs>112</Paragraphs>
  <Slides>38</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38</vt:i4>
      </vt:variant>
    </vt:vector>
  </HeadingPairs>
  <TitlesOfParts>
    <vt:vector size="45" baseType="lpstr">
      <vt:lpstr>arial</vt:lpstr>
      <vt:lpstr>arial</vt:lpstr>
      <vt:lpstr>Calibri</vt:lpstr>
      <vt:lpstr>Calibri Light</vt:lpstr>
      <vt:lpstr>Garamond</vt:lpstr>
      <vt:lpstr>Times New Roman</vt:lpstr>
      <vt:lpstr>Thème Office</vt:lpstr>
      <vt:lpstr>FEDERATION FRANCAISE DE PETANQUE ET JEU PROVENCAL AGREEE PAR LE MINISTERE DE L’EDUCATION NATIONAL (SECRETARIAT D’ETAT A LA JEUNESSE ET AUX SPORTS) COMITE REGIONAL DE L’ILE–DE-FRANCE COMITE DEPARTEMENTAL DES YVELINES 173, rue Paul - Doumer – 78510 TRIEL-SUR-SEINE Tel : 01.39.70.84.44. - Email : yvelines.ffpjp@wanadoo.fr SITE :petanquecd78 </vt:lpstr>
      <vt:lpstr>Présentation PowerPoint</vt:lpstr>
      <vt:lpstr>Présentation PowerPoint</vt:lpstr>
      <vt:lpstr>GESTION CONCOURS FFPJP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FEDERATION FRANCAISE DE PETANQUE ET JEU PROVENCAL AGREEE PAR LE MINISTERE DE L’EDUCATION NATIONAL (SECRETARIAT D’ETAT A LA JEUNESSE ET AUX SPORTS) COMITE REGIONAL DE L’ILE–DE-FRANCE COMITE DEPARTEMENTAL DES YVELINES 173, rue Paul - Doumer – 78510 TRIEL-SUR-SEINE Tel : 01.39.70.84.44. - Email : yvelines.ffpjp@wanadoo.fr SITE :petanquecd78</dc:title>
  <dc:creator>comite ffpjp</dc:creator>
  <cp:lastModifiedBy>comite ffpjp</cp:lastModifiedBy>
  <cp:revision>10</cp:revision>
  <dcterms:created xsi:type="dcterms:W3CDTF">2022-12-31T13:07:33Z</dcterms:created>
  <dcterms:modified xsi:type="dcterms:W3CDTF">2024-02-02T16:03:16Z</dcterms:modified>
</cp:coreProperties>
</file>