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Lst>
  <p:notesMasterIdLst>
    <p:notesMasterId r:id="rId16"/>
  </p:notesMasterIdLst>
  <p:handoutMasterIdLst>
    <p:handoutMasterId r:id="rId17"/>
  </p:handoutMasterIdLst>
  <p:sldIdLst>
    <p:sldId id="256" r:id="rId5"/>
    <p:sldId id="287" r:id="rId6"/>
    <p:sldId id="305" r:id="rId7"/>
    <p:sldId id="306" r:id="rId8"/>
    <p:sldId id="307" r:id="rId9"/>
    <p:sldId id="308" r:id="rId10"/>
    <p:sldId id="309" r:id="rId11"/>
    <p:sldId id="310" r:id="rId12"/>
    <p:sldId id="311" r:id="rId13"/>
    <p:sldId id="312" r:id="rId14"/>
    <p:sldId id="313" r:id="rId15"/>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00FF"/>
    <a:srgbClr val="0066FF"/>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90323" autoAdjust="0"/>
  </p:normalViewPr>
  <p:slideViewPr>
    <p:cSldViewPr>
      <p:cViewPr>
        <p:scale>
          <a:sx n="71" d="100"/>
          <a:sy n="71" d="100"/>
        </p:scale>
        <p:origin x="-132" y="11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956" y="-9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fr-FR"/>
          </a:p>
        </p:txBody>
      </p:sp>
      <p:sp>
        <p:nvSpPr>
          <p:cNvPr id="116739"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fr-FR"/>
          </a:p>
        </p:txBody>
      </p:sp>
      <p:sp>
        <p:nvSpPr>
          <p:cNvPr id="116740"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fr-FR"/>
          </a:p>
        </p:txBody>
      </p:sp>
      <p:sp>
        <p:nvSpPr>
          <p:cNvPr id="116741"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7F8D12D7-BCAB-4258-83CA-21B68170DD43}"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lvl1pPr defTabSz="952500">
              <a:defRPr sz="1300">
                <a:latin typeface="Arial" charset="0"/>
              </a:defRPr>
            </a:lvl1pPr>
          </a:lstStyle>
          <a:p>
            <a:pPr>
              <a:defRPr/>
            </a:pPr>
            <a:endParaRPr lang="fr-FR"/>
          </a:p>
        </p:txBody>
      </p:sp>
      <p:sp>
        <p:nvSpPr>
          <p:cNvPr id="798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lvl1pPr algn="r" defTabSz="952500">
              <a:defRPr sz="1300">
                <a:latin typeface="Arial" charset="0"/>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798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798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5264" tIns="47632" rIns="95264" bIns="47632" numCol="1" anchor="b" anchorCtr="0" compatLnSpc="1">
            <a:prstTxWarp prst="textNoShape">
              <a:avLst/>
            </a:prstTxWarp>
          </a:bodyPr>
          <a:lstStyle>
            <a:lvl1pPr defTabSz="952500">
              <a:defRPr sz="1300">
                <a:latin typeface="Arial" charset="0"/>
              </a:defRPr>
            </a:lvl1pPr>
          </a:lstStyle>
          <a:p>
            <a:pPr>
              <a:defRPr/>
            </a:pPr>
            <a:endParaRPr lang="fr-FR"/>
          </a:p>
        </p:txBody>
      </p:sp>
      <p:sp>
        <p:nvSpPr>
          <p:cNvPr id="798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5264" tIns="47632" rIns="95264" bIns="47632" numCol="1" anchor="b" anchorCtr="0" compatLnSpc="1">
            <a:prstTxWarp prst="textNoShape">
              <a:avLst/>
            </a:prstTxWarp>
          </a:bodyPr>
          <a:lstStyle>
            <a:lvl1pPr algn="r" defTabSz="952500">
              <a:defRPr sz="1300">
                <a:latin typeface="Arial" charset="0"/>
              </a:defRPr>
            </a:lvl1pPr>
          </a:lstStyle>
          <a:p>
            <a:pPr>
              <a:defRPr/>
            </a:pPr>
            <a:fld id="{822F6489-7F40-498B-A5BA-860D5548E91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60DDE808-AE2F-467E-B3B2-1019D46AD86D}" type="slidenum">
              <a:rPr lang="fr-FR" smtClean="0">
                <a:latin typeface="Arial" pitchFamily="34" charset="0"/>
              </a:rPr>
              <a:pPr/>
              <a:t>1</a:t>
            </a:fld>
            <a:endParaRPr lang="fr-FR" smtClean="0">
              <a:latin typeface="Arial"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fr-F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p:cNvSpPr>
            <a:spLocks noGrp="1" noRot="1" noChangeAspect="1" noTextEdit="1"/>
          </p:cNvSpPr>
          <p:nvPr>
            <p:ph type="sldImg"/>
          </p:nvPr>
        </p:nvSpPr>
        <p:spPr>
          <a:ln/>
        </p:spPr>
      </p:sp>
      <p:sp>
        <p:nvSpPr>
          <p:cNvPr id="17411" name="Espace réservé des commentaires 2"/>
          <p:cNvSpPr>
            <a:spLocks noGrp="1"/>
          </p:cNvSpPr>
          <p:nvPr>
            <p:ph type="body" idx="1"/>
          </p:nvPr>
        </p:nvSpPr>
        <p:spPr>
          <a:noFill/>
          <a:ln/>
        </p:spPr>
        <p:txBody>
          <a:bodyPr/>
          <a:lstStyle/>
          <a:p>
            <a:endParaRPr lang="fr-FR" smtClean="0">
              <a:latin typeface="Arial" pitchFamily="34" charset="0"/>
            </a:endParaRPr>
          </a:p>
        </p:txBody>
      </p:sp>
      <p:sp>
        <p:nvSpPr>
          <p:cNvPr id="17412" name="Espace réservé du numéro de diapositive 3"/>
          <p:cNvSpPr>
            <a:spLocks noGrp="1"/>
          </p:cNvSpPr>
          <p:nvPr>
            <p:ph type="sldNum" sz="quarter" idx="5"/>
          </p:nvPr>
        </p:nvSpPr>
        <p:spPr>
          <a:noFill/>
        </p:spPr>
        <p:txBody>
          <a:bodyPr/>
          <a:lstStyle/>
          <a:p>
            <a:fld id="{DA12285E-A01E-4B70-B8A9-58DDB5592E63}" type="slidenum">
              <a:rPr lang="fr-FR" smtClean="0">
                <a:latin typeface="Arial" pitchFamily="34" charset="0"/>
              </a:rPr>
              <a:pPr/>
              <a:t>3</a:t>
            </a:fld>
            <a:endParaRPr lang="fr-F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8429625" y="-785813"/>
            <a:ext cx="17359313" cy="7929563"/>
            <a:chOff x="-5855" y="-1008"/>
            <a:chExt cx="10935" cy="4995"/>
          </a:xfrm>
        </p:grpSpPr>
        <p:sp>
          <p:nvSpPr>
            <p:cNvPr id="5" name="AutoShape 5"/>
            <p:cNvSpPr>
              <a:spLocks noChangeArrowheads="1"/>
            </p:cNvSpPr>
            <p:nvPr/>
          </p:nvSpPr>
          <p:spPr bwMode="auto">
            <a:xfrm>
              <a:off x="-5855" y="-1008"/>
              <a:ext cx="6615" cy="4995"/>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rgbClr val="0099FF"/>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defRPr/>
              </a:pPr>
              <a:endParaRPr lang="fr-FR">
                <a:latin typeface="Arial" charset="0"/>
              </a:endParaRPr>
            </a:p>
          </p:txBody>
        </p:sp>
        <p:sp>
          <p:nvSpPr>
            <p:cNvPr id="6" name="Line 3"/>
            <p:cNvSpPr>
              <a:spLocks noChangeShapeType="1"/>
            </p:cNvSpPr>
            <p:nvPr/>
          </p:nvSpPr>
          <p:spPr bwMode="auto">
            <a:xfrm>
              <a:off x="850" y="82"/>
              <a:ext cx="4230" cy="0"/>
            </a:xfrm>
            <a:prstGeom prst="line">
              <a:avLst/>
            </a:prstGeom>
            <a:noFill/>
            <a:ln w="85725">
              <a:solidFill>
                <a:srgbClr val="0000FF"/>
              </a:solidFill>
              <a:round/>
              <a:headEnd/>
              <a:tailEnd/>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a:lstStyle/>
            <a:p>
              <a:pPr>
                <a:defRPr/>
              </a:pPr>
              <a:endParaRPr lang="fr-FR"/>
            </a:p>
          </p:txBody>
        </p:sp>
        <p:sp>
          <p:nvSpPr>
            <p:cNvPr id="7" name="AutoShape 4"/>
            <p:cNvSpPr>
              <a:spLocks noChangeArrowheads="1"/>
            </p:cNvSpPr>
            <p:nvPr/>
          </p:nvSpPr>
          <p:spPr bwMode="auto">
            <a:xfrm>
              <a:off x="-2165" y="-603"/>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rgbClr val="0000FF"/>
            </a:solidFill>
            <a:ln w="9525">
              <a:noFill/>
              <a:miter lim="800000"/>
              <a:headEnd/>
              <a:tailEnd/>
            </a:ln>
            <a:effectLst/>
            <a:scene3d>
              <a:camera prst="orthographicFront">
                <a:rot lat="0" lon="0" rev="0"/>
              </a:camera>
              <a:lightRig rig="contrasting" dir="t">
                <a:rot lat="0" lon="0" rev="7800000"/>
              </a:lightRig>
            </a:scene3d>
            <a:sp3d>
              <a:bevelT w="139700" h="139700"/>
            </a:sp3d>
          </p:spPr>
          <p:txBody>
            <a:bodyPr/>
            <a:lstStyle/>
            <a:p>
              <a:pPr>
                <a:defRPr/>
              </a:pPr>
              <a:endParaRPr lang="fr-FR" sz="2400">
                <a:latin typeface="Times New Roman" pitchFamily="18" charset="0"/>
              </a:endParaRPr>
            </a:p>
          </p:txBody>
        </p:sp>
      </p:grpSp>
      <p:pic>
        <p:nvPicPr>
          <p:cNvPr id="8" name="Picture 11"/>
          <p:cNvPicPr>
            <a:picLocks noChangeAspect="1" noChangeArrowheads="1"/>
          </p:cNvPicPr>
          <p:nvPr userDrawn="1"/>
        </p:nvPicPr>
        <p:blipFill>
          <a:blip r:embed="rId2" cstate="print"/>
          <a:srcRect/>
          <a:stretch>
            <a:fillRect/>
          </a:stretch>
        </p:blipFill>
        <p:spPr bwMode="auto">
          <a:xfrm>
            <a:off x="7729538" y="5929313"/>
            <a:ext cx="1019175" cy="733425"/>
          </a:xfrm>
          <a:prstGeom prst="rect">
            <a:avLst/>
          </a:prstGeom>
          <a:noFill/>
          <a:ln w="9525">
            <a:noFill/>
            <a:miter lim="800000"/>
            <a:headEnd/>
            <a:tailEnd/>
          </a:ln>
        </p:spPr>
      </p:pic>
      <p:sp>
        <p:nvSpPr>
          <p:cNvPr id="9" name="Rectangle 14"/>
          <p:cNvSpPr>
            <a:spLocks noChangeArrowheads="1"/>
          </p:cNvSpPr>
          <p:nvPr userDrawn="1"/>
        </p:nvSpPr>
        <p:spPr bwMode="auto">
          <a:xfrm>
            <a:off x="142875" y="6143625"/>
            <a:ext cx="3708400" cy="523875"/>
          </a:xfrm>
          <a:prstGeom prst="rect">
            <a:avLst/>
          </a:prstGeom>
          <a:noFill/>
          <a:ln w="9525">
            <a:noFill/>
            <a:miter lim="800000"/>
            <a:headEnd/>
            <a:tailEnd/>
          </a:ln>
          <a:effectLst/>
        </p:spPr>
        <p:txBody>
          <a:bodyPr>
            <a:spAutoFit/>
          </a:bodyPr>
          <a:lstStyle/>
          <a:p>
            <a:pPr>
              <a:defRPr/>
            </a:pPr>
            <a:r>
              <a:rPr lang="fr-FR" sz="1400" b="1" dirty="0">
                <a:solidFill>
                  <a:srgbClr val="0099FF"/>
                </a:solidFill>
              </a:rPr>
              <a:t>Groupe Prévoir</a:t>
            </a:r>
          </a:p>
          <a:p>
            <a:pPr>
              <a:defRPr/>
            </a:pPr>
            <a:r>
              <a:rPr lang="fr-FR" sz="1400" i="1" dirty="0">
                <a:solidFill>
                  <a:srgbClr val="0099FF"/>
                </a:solidFill>
              </a:rPr>
              <a:t>Retraite - Prévoyance - Santé</a:t>
            </a:r>
          </a:p>
        </p:txBody>
      </p:sp>
      <p:sp>
        <p:nvSpPr>
          <p:cNvPr id="74758" name="Rectangle 6"/>
          <p:cNvSpPr>
            <a:spLocks noGrp="1" noChangeArrowheads="1"/>
          </p:cNvSpPr>
          <p:nvPr>
            <p:ph type="ctrTitle"/>
          </p:nvPr>
        </p:nvSpPr>
        <p:spPr>
          <a:xfrm>
            <a:off x="1714480" y="0"/>
            <a:ext cx="5857916" cy="1444625"/>
          </a:xfrm>
        </p:spPr>
        <p:txBody>
          <a:bodyPr/>
          <a:lstStyle>
            <a:lvl1pPr>
              <a:defRPr sz="4000"/>
            </a:lvl1pPr>
          </a:lstStyle>
          <a:p>
            <a:r>
              <a:rPr lang="fr-FR" smtClean="0"/>
              <a:t>Cliquez pour modifier le style du titre</a:t>
            </a:r>
            <a:endParaRPr lang="fr-FR" dirty="0"/>
          </a:p>
        </p:txBody>
      </p:sp>
      <p:sp>
        <p:nvSpPr>
          <p:cNvPr id="74759" name="Rectangle 7"/>
          <p:cNvSpPr>
            <a:spLocks noGrp="1" noChangeArrowheads="1"/>
          </p:cNvSpPr>
          <p:nvPr>
            <p:ph type="subTitle" idx="1"/>
          </p:nvPr>
        </p:nvSpPr>
        <p:spPr>
          <a:xfrm>
            <a:off x="2071670" y="3571876"/>
            <a:ext cx="7239000" cy="1752600"/>
          </a:xfrm>
        </p:spPr>
        <p:txBody>
          <a:bodyPr/>
          <a:lstStyle>
            <a:lvl1pPr marL="0" indent="0">
              <a:buFontTx/>
              <a:buNone/>
              <a:defRPr/>
            </a:lvl1pPr>
          </a:lstStyle>
          <a:p>
            <a:r>
              <a:rPr lang="fr-FR" smtClean="0"/>
              <a:t>Cliquez pour modifier le style des sous-titres du masque</a:t>
            </a:r>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5"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6" name="Rectangle 10"/>
          <p:cNvSpPr>
            <a:spLocks noGrp="1" noChangeArrowheads="1"/>
          </p:cNvSpPr>
          <p:nvPr>
            <p:ph type="sldNum" sz="quarter" idx="12"/>
          </p:nvPr>
        </p:nvSpPr>
        <p:spPr>
          <a:ln/>
        </p:spPr>
        <p:txBody>
          <a:bodyPr/>
          <a:lstStyle>
            <a:lvl1pPr>
              <a:defRPr/>
            </a:lvl1pPr>
          </a:lstStyle>
          <a:p>
            <a:pPr>
              <a:defRPr/>
            </a:pPr>
            <a:fld id="{D552A9FE-8B2B-42DB-9056-83AE403D4E0D}"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00825" y="188913"/>
            <a:ext cx="1971675" cy="52673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4213" y="188913"/>
            <a:ext cx="5764212" cy="52673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5"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6" name="Rectangle 10"/>
          <p:cNvSpPr>
            <a:spLocks noGrp="1" noChangeArrowheads="1"/>
          </p:cNvSpPr>
          <p:nvPr>
            <p:ph type="sldNum" sz="quarter" idx="12"/>
          </p:nvPr>
        </p:nvSpPr>
        <p:spPr>
          <a:ln/>
        </p:spPr>
        <p:txBody>
          <a:bodyPr/>
          <a:lstStyle>
            <a:lvl1pPr>
              <a:defRPr/>
            </a:lvl1pPr>
          </a:lstStyle>
          <a:p>
            <a:pPr>
              <a:defRPr/>
            </a:pPr>
            <a:fld id="{A50D1678-679B-48C9-84F0-C7306ED00B39}"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900113" y="188913"/>
            <a:ext cx="7672387" cy="865187"/>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684213" y="1341438"/>
            <a:ext cx="7313612" cy="4114800"/>
          </a:xfrm>
        </p:spPr>
        <p:txBody>
          <a:bodyPr/>
          <a:lstStyle/>
          <a:p>
            <a:pPr lvl="0"/>
            <a:r>
              <a:rPr lang="fr-FR" noProof="0" smtClean="0"/>
              <a:t>Cliquez sur l'icône pour ajouter un graphique SmartArt</a:t>
            </a:r>
          </a:p>
        </p:txBody>
      </p:sp>
      <p:sp>
        <p:nvSpPr>
          <p:cNvPr id="4"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5"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6" name="Rectangle 10"/>
          <p:cNvSpPr>
            <a:spLocks noGrp="1" noChangeArrowheads="1"/>
          </p:cNvSpPr>
          <p:nvPr>
            <p:ph type="sldNum" sz="quarter" idx="12"/>
          </p:nvPr>
        </p:nvSpPr>
        <p:spPr>
          <a:ln/>
        </p:spPr>
        <p:txBody>
          <a:bodyPr/>
          <a:lstStyle>
            <a:lvl1pPr>
              <a:defRPr/>
            </a:lvl1pPr>
          </a:lstStyle>
          <a:p>
            <a:pPr>
              <a:defRPr/>
            </a:pPr>
            <a:fld id="{12416E24-9941-4DF0-BE92-68F1220DE8DF}"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900113" y="188913"/>
            <a:ext cx="7672387" cy="865187"/>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4213" y="1341438"/>
            <a:ext cx="3579812"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416425" y="1341438"/>
            <a:ext cx="35814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6"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7" name="Rectangle 10"/>
          <p:cNvSpPr>
            <a:spLocks noGrp="1" noChangeArrowheads="1"/>
          </p:cNvSpPr>
          <p:nvPr>
            <p:ph type="sldNum" sz="quarter" idx="12"/>
          </p:nvPr>
        </p:nvSpPr>
        <p:spPr>
          <a:ln/>
        </p:spPr>
        <p:txBody>
          <a:bodyPr/>
          <a:lstStyle>
            <a:lvl1pPr>
              <a:defRPr/>
            </a:lvl1pPr>
          </a:lstStyle>
          <a:p>
            <a:pPr>
              <a:defRPr/>
            </a:pPr>
            <a:fld id="{8587AA3A-A1CB-4FC0-99F1-02E6EF1F2922}"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lvl2pPr>
              <a:buClrTx/>
              <a:buFont typeface="Arial" pitchFamily="34" charset="0"/>
              <a:buChar char="•"/>
              <a:defRPr>
                <a:solidFill>
                  <a:schemeClr val="tx1"/>
                </a:solidFill>
              </a:defRPr>
            </a:lvl2pPr>
            <a:lvl3pPr>
              <a:buClrTx/>
              <a:buFont typeface="Arial" pitchFamily="34" charset="0"/>
              <a:buChar char="•"/>
              <a:defRPr>
                <a:solidFill>
                  <a:schemeClr val="tx1"/>
                </a:solidFill>
              </a:defRPr>
            </a:lvl3pPr>
            <a:lvl4pPr>
              <a:buClrTx/>
              <a:buFont typeface="Arial" pitchFamily="34" charset="0"/>
              <a:buChar char="•"/>
              <a:defRPr>
                <a:solidFill>
                  <a:schemeClr val="tx1"/>
                </a:solidFill>
              </a:defRPr>
            </a:lvl4pPr>
            <a:lvl5pPr>
              <a:buClrTx/>
              <a:buFont typeface="Arial" pitchFamily="34" charset="0"/>
              <a:buChar char="•"/>
              <a:defRPr>
                <a:solidFill>
                  <a:schemeClr val="tx1"/>
                </a:solidFill>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Rectangle 8"/>
          <p:cNvSpPr>
            <a:spLocks noGrp="1" noChangeArrowheads="1"/>
          </p:cNvSpPr>
          <p:nvPr>
            <p:ph type="dt" sz="half" idx="10"/>
          </p:nvPr>
        </p:nvSpPr>
        <p:spPr/>
        <p:txBody>
          <a:bodyPr/>
          <a:lstStyle>
            <a:lvl1pPr>
              <a:defRPr/>
            </a:lvl1pPr>
          </a:lstStyle>
          <a:p>
            <a:pPr>
              <a:defRPr/>
            </a:pPr>
            <a:r>
              <a:rPr lang="fr-FR"/>
              <a:t>Direction du développement Commercial</a:t>
            </a:r>
          </a:p>
        </p:txBody>
      </p:sp>
      <p:sp>
        <p:nvSpPr>
          <p:cNvPr id="5" name="Rectangle 10"/>
          <p:cNvSpPr>
            <a:spLocks noGrp="1" noChangeArrowheads="1"/>
          </p:cNvSpPr>
          <p:nvPr>
            <p:ph type="sldNum" sz="quarter" idx="11"/>
          </p:nvPr>
        </p:nvSpPr>
        <p:spPr/>
        <p:txBody>
          <a:bodyPr/>
          <a:lstStyle>
            <a:lvl1pPr>
              <a:defRPr/>
            </a:lvl1pPr>
          </a:lstStyle>
          <a:p>
            <a:pPr>
              <a:defRPr/>
            </a:pPr>
            <a:fld id="{05CB5A74-AC2D-43F8-AA99-EDCB8D5A7EF5}" type="slidenum">
              <a:rPr lang="fr-FR"/>
              <a:pPr>
                <a:defRPr/>
              </a:pPr>
              <a:t>‹N°›</a:t>
            </a:fld>
            <a:endParaRPr lang="fr-FR"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5"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6" name="Rectangle 10"/>
          <p:cNvSpPr>
            <a:spLocks noGrp="1" noChangeArrowheads="1"/>
          </p:cNvSpPr>
          <p:nvPr>
            <p:ph type="sldNum" sz="quarter" idx="12"/>
          </p:nvPr>
        </p:nvSpPr>
        <p:spPr>
          <a:ln/>
        </p:spPr>
        <p:txBody>
          <a:bodyPr/>
          <a:lstStyle>
            <a:lvl1pPr>
              <a:defRPr/>
            </a:lvl1pPr>
          </a:lstStyle>
          <a:p>
            <a:pPr>
              <a:defRPr/>
            </a:pPr>
            <a:fld id="{5FF84197-CD1C-4FEF-AE22-9842AC52E77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4213" y="1341438"/>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416425" y="1341438"/>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6"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7" name="Rectangle 10"/>
          <p:cNvSpPr>
            <a:spLocks noGrp="1" noChangeArrowheads="1"/>
          </p:cNvSpPr>
          <p:nvPr>
            <p:ph type="sldNum" sz="quarter" idx="12"/>
          </p:nvPr>
        </p:nvSpPr>
        <p:spPr>
          <a:ln/>
        </p:spPr>
        <p:txBody>
          <a:bodyPr/>
          <a:lstStyle>
            <a:lvl1pPr>
              <a:defRPr/>
            </a:lvl1pPr>
          </a:lstStyle>
          <a:p>
            <a:pPr>
              <a:defRPr/>
            </a:pPr>
            <a:fld id="{B59E26F8-EB96-4C73-9010-7D5DC386A1A4}"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8"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9" name="Rectangle 10"/>
          <p:cNvSpPr>
            <a:spLocks noGrp="1" noChangeArrowheads="1"/>
          </p:cNvSpPr>
          <p:nvPr>
            <p:ph type="sldNum" sz="quarter" idx="12"/>
          </p:nvPr>
        </p:nvSpPr>
        <p:spPr>
          <a:ln/>
        </p:spPr>
        <p:txBody>
          <a:bodyPr/>
          <a:lstStyle>
            <a:lvl1pPr>
              <a:defRPr/>
            </a:lvl1pPr>
          </a:lstStyle>
          <a:p>
            <a:pPr>
              <a:defRPr/>
            </a:pPr>
            <a:fld id="{A20351FE-6837-43E2-8253-5CFB99FDF640}"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4"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5" name="Rectangle 10"/>
          <p:cNvSpPr>
            <a:spLocks noGrp="1" noChangeArrowheads="1"/>
          </p:cNvSpPr>
          <p:nvPr>
            <p:ph type="sldNum" sz="quarter" idx="12"/>
          </p:nvPr>
        </p:nvSpPr>
        <p:spPr>
          <a:ln/>
        </p:spPr>
        <p:txBody>
          <a:bodyPr/>
          <a:lstStyle>
            <a:lvl1pPr>
              <a:defRPr/>
            </a:lvl1pPr>
          </a:lstStyle>
          <a:p>
            <a:pPr>
              <a:defRPr/>
            </a:pPr>
            <a:fld id="{6A4DCBE1-F9DE-4F39-9964-095A2369861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3"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4" name="Rectangle 10"/>
          <p:cNvSpPr>
            <a:spLocks noGrp="1" noChangeArrowheads="1"/>
          </p:cNvSpPr>
          <p:nvPr>
            <p:ph type="sldNum" sz="quarter" idx="12"/>
          </p:nvPr>
        </p:nvSpPr>
        <p:spPr>
          <a:ln/>
        </p:spPr>
        <p:txBody>
          <a:bodyPr/>
          <a:lstStyle>
            <a:lvl1pPr>
              <a:defRPr/>
            </a:lvl1pPr>
          </a:lstStyle>
          <a:p>
            <a:pPr>
              <a:defRPr/>
            </a:pPr>
            <a:fld id="{11853468-7F37-4F23-8422-2049534224D8}"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6"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7" name="Rectangle 10"/>
          <p:cNvSpPr>
            <a:spLocks noGrp="1" noChangeArrowheads="1"/>
          </p:cNvSpPr>
          <p:nvPr>
            <p:ph type="sldNum" sz="quarter" idx="12"/>
          </p:nvPr>
        </p:nvSpPr>
        <p:spPr>
          <a:ln/>
        </p:spPr>
        <p:txBody>
          <a:bodyPr/>
          <a:lstStyle>
            <a:lvl1pPr>
              <a:defRPr/>
            </a:lvl1pPr>
          </a:lstStyle>
          <a:p>
            <a:pPr>
              <a:defRPr/>
            </a:pPr>
            <a:fld id="{8DDA3F16-B1BB-4226-A97F-44AAB85FAB8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r>
              <a:rPr lang="fr-FR"/>
              <a:t>Direction du développement Commercial</a:t>
            </a:r>
          </a:p>
        </p:txBody>
      </p:sp>
      <p:sp>
        <p:nvSpPr>
          <p:cNvPr id="6" name="Rectangle 9"/>
          <p:cNvSpPr>
            <a:spLocks noGrp="1" noChangeArrowheads="1"/>
          </p:cNvSpPr>
          <p:nvPr>
            <p:ph type="ftr" sz="quarter" idx="11"/>
          </p:nvPr>
        </p:nvSpPr>
        <p:spPr>
          <a:ln/>
        </p:spPr>
        <p:txBody>
          <a:bodyPr/>
          <a:lstStyle>
            <a:lvl1pPr>
              <a:defRPr/>
            </a:lvl1pPr>
          </a:lstStyle>
          <a:p>
            <a:pPr>
              <a:defRPr/>
            </a:pPr>
            <a:r>
              <a:rPr lang="fr-FR"/>
              <a:t>MKO &amp; Action Locale</a:t>
            </a:r>
          </a:p>
        </p:txBody>
      </p:sp>
      <p:sp>
        <p:nvSpPr>
          <p:cNvPr id="7" name="Rectangle 10"/>
          <p:cNvSpPr>
            <a:spLocks noGrp="1" noChangeArrowheads="1"/>
          </p:cNvSpPr>
          <p:nvPr>
            <p:ph type="sldNum" sz="quarter" idx="12"/>
          </p:nvPr>
        </p:nvSpPr>
        <p:spPr>
          <a:ln/>
        </p:spPr>
        <p:txBody>
          <a:bodyPr/>
          <a:lstStyle>
            <a:lvl1pPr>
              <a:defRPr/>
            </a:lvl1pPr>
          </a:lstStyle>
          <a:p>
            <a:pPr>
              <a:defRPr/>
            </a:pPr>
            <a:fld id="{606C2674-15AC-4381-9F6C-69EE969BDFFE}"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title"/>
          </p:nvPr>
        </p:nvSpPr>
        <p:spPr bwMode="auto">
          <a:xfrm>
            <a:off x="900113" y="188913"/>
            <a:ext cx="7672387" cy="8651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p>
        </p:txBody>
      </p:sp>
      <p:sp>
        <p:nvSpPr>
          <p:cNvPr id="1027" name="Rectangle 7"/>
          <p:cNvSpPr>
            <a:spLocks noGrp="1" noChangeArrowheads="1"/>
          </p:cNvSpPr>
          <p:nvPr>
            <p:ph type="body" idx="1"/>
          </p:nvPr>
        </p:nvSpPr>
        <p:spPr bwMode="auto">
          <a:xfrm>
            <a:off x="684213" y="1341438"/>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73736" name="Rectangle 8"/>
          <p:cNvSpPr>
            <a:spLocks noGrp="1" noChangeArrowheads="1"/>
          </p:cNvSpPr>
          <p:nvPr>
            <p:ph type="dt" sz="half" idx="2"/>
          </p:nvPr>
        </p:nvSpPr>
        <p:spPr bwMode="auto">
          <a:xfrm>
            <a:off x="0" y="6400800"/>
            <a:ext cx="2843213"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i="1">
                <a:solidFill>
                  <a:srgbClr val="0099FF"/>
                </a:solidFill>
              </a:defRPr>
            </a:lvl1pPr>
          </a:lstStyle>
          <a:p>
            <a:pPr>
              <a:defRPr/>
            </a:pPr>
            <a:r>
              <a:rPr lang="fr-FR"/>
              <a:t>Direction du développement Commercial</a:t>
            </a:r>
          </a:p>
        </p:txBody>
      </p:sp>
      <p:sp>
        <p:nvSpPr>
          <p:cNvPr id="73737"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i="1">
                <a:solidFill>
                  <a:srgbClr val="0099FF"/>
                </a:solidFill>
              </a:defRPr>
            </a:lvl1pPr>
          </a:lstStyle>
          <a:p>
            <a:pPr>
              <a:defRPr/>
            </a:pPr>
            <a:r>
              <a:rPr lang="fr-FR"/>
              <a:t>MKO &amp; Action Locale</a:t>
            </a:r>
          </a:p>
        </p:txBody>
      </p:sp>
      <p:sp>
        <p:nvSpPr>
          <p:cNvPr id="73738"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96E1EA6-5486-4E8D-802B-F78BCB13EA23}" type="slidenum">
              <a:rPr lang="fr-FR"/>
              <a:pPr>
                <a:defRPr/>
              </a:pPr>
              <a:t>‹N°›</a:t>
            </a:fld>
            <a:endParaRPr lang="fr-FR"/>
          </a:p>
        </p:txBody>
      </p:sp>
      <p:sp>
        <p:nvSpPr>
          <p:cNvPr id="73741" name="Line 13"/>
          <p:cNvSpPr>
            <a:spLocks noChangeShapeType="1"/>
          </p:cNvSpPr>
          <p:nvPr/>
        </p:nvSpPr>
        <p:spPr bwMode="auto">
          <a:xfrm>
            <a:off x="0" y="6381750"/>
            <a:ext cx="9144000" cy="0"/>
          </a:xfrm>
          <a:prstGeom prst="line">
            <a:avLst/>
          </a:prstGeom>
          <a:noFill/>
          <a:ln w="34925">
            <a:solidFill>
              <a:srgbClr val="0000FF"/>
            </a:solidFill>
            <a:round/>
            <a:headEnd/>
            <a:tailEnd/>
          </a:ln>
          <a:effectLst/>
        </p:spPr>
        <p:txBody>
          <a:bodyPr/>
          <a:lstStyle/>
          <a:p>
            <a:pPr>
              <a:defRPr/>
            </a:pPr>
            <a:endParaRPr lang="fr-FR"/>
          </a:p>
        </p:txBody>
      </p:sp>
      <p:pic>
        <p:nvPicPr>
          <p:cNvPr id="1032" name="Picture 14"/>
          <p:cNvPicPr>
            <a:picLocks noChangeAspect="1" noChangeArrowheads="1"/>
          </p:cNvPicPr>
          <p:nvPr/>
        </p:nvPicPr>
        <p:blipFill>
          <a:blip r:embed="rId15" cstate="print"/>
          <a:srcRect/>
          <a:stretch>
            <a:fillRect/>
          </a:stretch>
        </p:blipFill>
        <p:spPr bwMode="auto">
          <a:xfrm>
            <a:off x="8429625" y="6215063"/>
            <a:ext cx="473075" cy="339725"/>
          </a:xfrm>
          <a:prstGeom prst="rect">
            <a:avLst/>
          </a:prstGeom>
          <a:noFill/>
          <a:ln w="9525">
            <a:noFill/>
            <a:miter lim="800000"/>
            <a:headEnd/>
            <a:tailEnd/>
          </a:ln>
        </p:spPr>
      </p:pic>
      <p:grpSp>
        <p:nvGrpSpPr>
          <p:cNvPr id="2" name="Group 23"/>
          <p:cNvGrpSpPr>
            <a:grpSpLocks/>
          </p:cNvGrpSpPr>
          <p:nvPr/>
        </p:nvGrpSpPr>
        <p:grpSpPr bwMode="auto">
          <a:xfrm>
            <a:off x="-3214742" y="642918"/>
            <a:ext cx="11880851" cy="690483"/>
            <a:chOff x="-2030" y="-151"/>
            <a:chExt cx="7502" cy="3319"/>
          </a:xfrm>
          <a:effectLst>
            <a:outerShdw blurRad="50800" dist="38100" dir="5400000" algn="t" rotWithShape="0">
              <a:prstClr val="black">
                <a:alpha val="40000"/>
              </a:prstClr>
            </a:outerShdw>
          </a:effectLst>
        </p:grpSpPr>
        <p:sp>
          <p:nvSpPr>
            <p:cNvPr id="73752" name="Line 24"/>
            <p:cNvSpPr>
              <a:spLocks noChangeShapeType="1"/>
            </p:cNvSpPr>
            <p:nvPr/>
          </p:nvSpPr>
          <p:spPr bwMode="auto">
            <a:xfrm>
              <a:off x="912" y="1584"/>
              <a:ext cx="4560" cy="0"/>
            </a:xfrm>
            <a:prstGeom prst="line">
              <a:avLst/>
            </a:prstGeom>
            <a:noFill/>
            <a:ln w="85725">
              <a:solidFill>
                <a:srgbClr val="0000FF"/>
              </a:solidFill>
              <a:round/>
              <a:headEnd/>
              <a:tailEnd/>
            </a:ln>
            <a:effectLst/>
          </p:spPr>
          <p:txBody>
            <a:bodyPr/>
            <a:lstStyle/>
            <a:p>
              <a:pPr>
                <a:defRPr/>
              </a:pPr>
              <a:endParaRPr lang="fr-FR"/>
            </a:p>
          </p:txBody>
        </p:sp>
        <p:sp>
          <p:nvSpPr>
            <p:cNvPr id="73753" name="AutoShape 25"/>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rgbClr val="00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defRPr/>
              </a:pPr>
              <a:endParaRPr lang="fr-FR" sz="2400">
                <a:latin typeface="Times New Roman" pitchFamily="18" charset="0"/>
              </a:endParaRPr>
            </a:p>
          </p:txBody>
        </p:sp>
        <p:sp>
          <p:nvSpPr>
            <p:cNvPr id="73754" name="AutoShape 26"/>
            <p:cNvSpPr>
              <a:spLocks noChangeArrowheads="1"/>
            </p:cNvSpPr>
            <p:nvPr/>
          </p:nvSpPr>
          <p:spPr bwMode="auto">
            <a:xfrm>
              <a:off x="-2030" y="-151"/>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rgbClr val="0099FF"/>
            </a:solidFill>
            <a:ln w="349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defRPr/>
              </a:pPr>
              <a:endParaRPr lang="fr-FR">
                <a:latin typeface="Arial" charset="0"/>
              </a:endParaRPr>
            </a:p>
          </p:txBody>
        </p:sp>
      </p:grpSp>
      <p:pic>
        <p:nvPicPr>
          <p:cNvPr id="1034" name="Picture 28"/>
          <p:cNvPicPr>
            <a:picLocks noChangeAspect="1" noChangeArrowheads="1"/>
          </p:cNvPicPr>
          <p:nvPr/>
        </p:nvPicPr>
        <p:blipFill>
          <a:blip r:embed="rId16" cstate="print"/>
          <a:srcRect/>
          <a:stretch>
            <a:fillRect/>
          </a:stretch>
        </p:blipFill>
        <p:spPr bwMode="auto">
          <a:xfrm>
            <a:off x="8429625" y="357188"/>
            <a:ext cx="360363" cy="33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2" r:id="rId1"/>
    <p:sldLayoutId id="2147484183"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 id="2147484180" r:id="rId12"/>
    <p:sldLayoutId id="2147484181" r:id="rId13"/>
  </p:sldLayoutIdLst>
  <p:hf sldNum="0" hdr="0"/>
  <p:txStyles>
    <p:titleStyle>
      <a:lvl1pPr algn="l" rtl="0" eaLnBrk="1" fontAlgn="base" hangingPunct="1">
        <a:spcBef>
          <a:spcPct val="0"/>
        </a:spcBef>
        <a:spcAft>
          <a:spcPct val="0"/>
        </a:spcAft>
        <a:defRPr sz="3600">
          <a:solidFill>
            <a:srgbClr val="0000FF"/>
          </a:solidFill>
          <a:latin typeface="+mj-lt"/>
          <a:ea typeface="+mj-ea"/>
          <a:cs typeface="+mj-cs"/>
        </a:defRPr>
      </a:lvl1pPr>
      <a:lvl2pPr algn="l" rtl="0" eaLnBrk="1" fontAlgn="base" hangingPunct="1">
        <a:spcBef>
          <a:spcPct val="0"/>
        </a:spcBef>
        <a:spcAft>
          <a:spcPct val="0"/>
        </a:spcAft>
        <a:defRPr sz="3600">
          <a:solidFill>
            <a:srgbClr val="0000FF"/>
          </a:solidFill>
          <a:latin typeface="Arial" charset="0"/>
        </a:defRPr>
      </a:lvl2pPr>
      <a:lvl3pPr algn="l" rtl="0" eaLnBrk="1" fontAlgn="base" hangingPunct="1">
        <a:spcBef>
          <a:spcPct val="0"/>
        </a:spcBef>
        <a:spcAft>
          <a:spcPct val="0"/>
        </a:spcAft>
        <a:defRPr sz="3600">
          <a:solidFill>
            <a:srgbClr val="0000FF"/>
          </a:solidFill>
          <a:latin typeface="Arial" charset="0"/>
        </a:defRPr>
      </a:lvl3pPr>
      <a:lvl4pPr algn="l" rtl="0" eaLnBrk="1" fontAlgn="base" hangingPunct="1">
        <a:spcBef>
          <a:spcPct val="0"/>
        </a:spcBef>
        <a:spcAft>
          <a:spcPct val="0"/>
        </a:spcAft>
        <a:defRPr sz="3600">
          <a:solidFill>
            <a:srgbClr val="0000FF"/>
          </a:solidFill>
          <a:latin typeface="Arial" charset="0"/>
        </a:defRPr>
      </a:lvl4pPr>
      <a:lvl5pPr algn="l" rtl="0" eaLnBrk="1" fontAlgn="base" hangingPunct="1">
        <a:spcBef>
          <a:spcPct val="0"/>
        </a:spcBef>
        <a:spcAft>
          <a:spcPct val="0"/>
        </a:spcAft>
        <a:defRPr sz="3600">
          <a:solidFill>
            <a:srgbClr val="0000FF"/>
          </a:solidFill>
          <a:latin typeface="Arial" charset="0"/>
        </a:defRPr>
      </a:lvl5pPr>
      <a:lvl6pPr marL="457200" algn="l" rtl="0" eaLnBrk="1" fontAlgn="base" hangingPunct="1">
        <a:spcBef>
          <a:spcPct val="0"/>
        </a:spcBef>
        <a:spcAft>
          <a:spcPct val="0"/>
        </a:spcAft>
        <a:defRPr sz="3600">
          <a:solidFill>
            <a:srgbClr val="0000FF"/>
          </a:solidFill>
          <a:latin typeface="Arial" charset="0"/>
        </a:defRPr>
      </a:lvl6pPr>
      <a:lvl7pPr marL="914400" algn="l" rtl="0" eaLnBrk="1" fontAlgn="base" hangingPunct="1">
        <a:spcBef>
          <a:spcPct val="0"/>
        </a:spcBef>
        <a:spcAft>
          <a:spcPct val="0"/>
        </a:spcAft>
        <a:defRPr sz="3600">
          <a:solidFill>
            <a:srgbClr val="0000FF"/>
          </a:solidFill>
          <a:latin typeface="Arial" charset="0"/>
        </a:defRPr>
      </a:lvl7pPr>
      <a:lvl8pPr marL="1371600" algn="l" rtl="0" eaLnBrk="1" fontAlgn="base" hangingPunct="1">
        <a:spcBef>
          <a:spcPct val="0"/>
        </a:spcBef>
        <a:spcAft>
          <a:spcPct val="0"/>
        </a:spcAft>
        <a:defRPr sz="3600">
          <a:solidFill>
            <a:srgbClr val="0000FF"/>
          </a:solidFill>
          <a:latin typeface="Arial" charset="0"/>
        </a:defRPr>
      </a:lvl8pPr>
      <a:lvl9pPr marL="1828800" algn="l" rtl="0" eaLnBrk="1" fontAlgn="base" hangingPunct="1">
        <a:spcBef>
          <a:spcPct val="0"/>
        </a:spcBef>
        <a:spcAft>
          <a:spcPct val="0"/>
        </a:spcAft>
        <a:defRPr sz="3600">
          <a:solidFill>
            <a:srgbClr val="0000FF"/>
          </a:solidFill>
          <a:latin typeface="Arial" charset="0"/>
        </a:defRPr>
      </a:lvl9pPr>
    </p:titleStyle>
    <p:bodyStyle>
      <a:lvl1pPr marL="342900" indent="-342900" algn="l" rtl="0" eaLnBrk="1" fontAlgn="base" hangingPunct="1">
        <a:spcBef>
          <a:spcPct val="20000"/>
        </a:spcBef>
        <a:spcAft>
          <a:spcPct val="0"/>
        </a:spcAft>
        <a:buClr>
          <a:srgbClr val="0099FF"/>
        </a:buClr>
        <a:buChar char="•"/>
        <a:defRPr sz="2900">
          <a:solidFill>
            <a:srgbClr val="0099FF"/>
          </a:solidFill>
          <a:latin typeface="+mn-lt"/>
          <a:ea typeface="+mn-ea"/>
          <a:cs typeface="+mn-cs"/>
        </a:defRPr>
      </a:lvl1pPr>
      <a:lvl2pPr marL="742950" indent="-285750" algn="l" rtl="0" eaLnBrk="1" fontAlgn="base" hangingPunct="1">
        <a:spcBef>
          <a:spcPct val="20000"/>
        </a:spcBef>
        <a:spcAft>
          <a:spcPct val="0"/>
        </a:spcAft>
        <a:buClr>
          <a:srgbClr val="0099FF"/>
        </a:buClr>
        <a:buChar char="•"/>
        <a:defRPr sz="2500">
          <a:solidFill>
            <a:srgbClr val="0099FF"/>
          </a:solidFill>
          <a:latin typeface="+mn-lt"/>
        </a:defRPr>
      </a:lvl2pPr>
      <a:lvl3pPr marL="1143000" indent="-228600" algn="l" rtl="0" eaLnBrk="1" fontAlgn="base" hangingPunct="1">
        <a:spcBef>
          <a:spcPct val="20000"/>
        </a:spcBef>
        <a:spcAft>
          <a:spcPct val="0"/>
        </a:spcAft>
        <a:buClr>
          <a:srgbClr val="0099FF"/>
        </a:buClr>
        <a:buChar char="•"/>
        <a:defRPr sz="2200">
          <a:solidFill>
            <a:srgbClr val="0099FF"/>
          </a:solidFill>
          <a:latin typeface="+mn-lt"/>
        </a:defRPr>
      </a:lvl3pPr>
      <a:lvl4pPr marL="1600200" indent="-228600" algn="l" rtl="0" eaLnBrk="1" fontAlgn="base" hangingPunct="1">
        <a:spcBef>
          <a:spcPct val="20000"/>
        </a:spcBef>
        <a:spcAft>
          <a:spcPct val="0"/>
        </a:spcAft>
        <a:buClr>
          <a:srgbClr val="0099FF"/>
        </a:buClr>
        <a:buChar char="•"/>
        <a:defRPr sz="1900">
          <a:solidFill>
            <a:srgbClr val="0099FF"/>
          </a:solidFill>
          <a:latin typeface="+mn-lt"/>
        </a:defRPr>
      </a:lvl4pPr>
      <a:lvl5pPr marL="2057400" indent="-228600" algn="l" rtl="0" eaLnBrk="1" fontAlgn="base" hangingPunct="1">
        <a:spcBef>
          <a:spcPct val="20000"/>
        </a:spcBef>
        <a:spcAft>
          <a:spcPct val="0"/>
        </a:spcAft>
        <a:buClr>
          <a:srgbClr val="0099FF"/>
        </a:buClr>
        <a:buChar char="•"/>
        <a:defRPr sz="1900">
          <a:solidFill>
            <a:srgbClr val="0099FF"/>
          </a:solidFill>
          <a:latin typeface="+mn-lt"/>
        </a:defRPr>
      </a:lvl5pPr>
      <a:lvl6pPr marL="2514600" indent="-228600" algn="l" rtl="0" eaLnBrk="1" fontAlgn="base" hangingPunct="1">
        <a:spcBef>
          <a:spcPct val="20000"/>
        </a:spcBef>
        <a:spcAft>
          <a:spcPct val="0"/>
        </a:spcAft>
        <a:buClr>
          <a:srgbClr val="0099FF"/>
        </a:buClr>
        <a:buChar char="•"/>
        <a:defRPr sz="1900">
          <a:solidFill>
            <a:srgbClr val="0099FF"/>
          </a:solidFill>
          <a:latin typeface="+mn-lt"/>
        </a:defRPr>
      </a:lvl6pPr>
      <a:lvl7pPr marL="2971800" indent="-228600" algn="l" rtl="0" eaLnBrk="1" fontAlgn="base" hangingPunct="1">
        <a:spcBef>
          <a:spcPct val="20000"/>
        </a:spcBef>
        <a:spcAft>
          <a:spcPct val="0"/>
        </a:spcAft>
        <a:buClr>
          <a:srgbClr val="0099FF"/>
        </a:buClr>
        <a:buChar char="•"/>
        <a:defRPr sz="1900">
          <a:solidFill>
            <a:srgbClr val="0099FF"/>
          </a:solidFill>
          <a:latin typeface="+mn-lt"/>
        </a:defRPr>
      </a:lvl7pPr>
      <a:lvl8pPr marL="3429000" indent="-228600" algn="l" rtl="0" eaLnBrk="1" fontAlgn="base" hangingPunct="1">
        <a:spcBef>
          <a:spcPct val="20000"/>
        </a:spcBef>
        <a:spcAft>
          <a:spcPct val="0"/>
        </a:spcAft>
        <a:buClr>
          <a:srgbClr val="0099FF"/>
        </a:buClr>
        <a:buChar char="•"/>
        <a:defRPr sz="1900">
          <a:solidFill>
            <a:srgbClr val="0099FF"/>
          </a:solidFill>
          <a:latin typeface="+mn-lt"/>
        </a:defRPr>
      </a:lvl8pPr>
      <a:lvl9pPr marL="3886200" indent="-228600" algn="l" rtl="0" eaLnBrk="1" fontAlgn="base" hangingPunct="1">
        <a:spcBef>
          <a:spcPct val="20000"/>
        </a:spcBef>
        <a:spcAft>
          <a:spcPct val="0"/>
        </a:spcAft>
        <a:buClr>
          <a:srgbClr val="0099FF"/>
        </a:buClr>
        <a:buChar char="•"/>
        <a:defRPr sz="1900">
          <a:solidFill>
            <a:srgbClr val="0099FF"/>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google.fr/url?url=http://www.allezreims.com/ligue-1-match-stade-de-reims-toulouse-le-13-09-2014-59/logo-tfc-toulouse/&amp;rct=j&amp;frm=1&amp;q=&amp;esrc=s&amp;sa=U&amp;ei=22ctVI-8IKfP7gaBhICQDg&amp;ved=0CBYQ9QEwAA&amp;usg=AFQjCNFX9cLl8-W2tMIt8NwfYcjuTrK_Kw" TargetMode="External"/><Relationship Id="rId7"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1500188" y="0"/>
            <a:ext cx="7286625" cy="939800"/>
          </a:xfrm>
          <a:prstGeom prst="rect">
            <a:avLst/>
          </a:prstGeom>
          <a:noFill/>
          <a:ln w="9525">
            <a:noFill/>
            <a:miter lim="800000"/>
            <a:headEnd/>
            <a:tailEnd/>
          </a:ln>
          <a:effectLst/>
        </p:spPr>
        <p:txBody>
          <a:bodyPr anchor="ctr"/>
          <a:lstStyle/>
          <a:p>
            <a:pPr>
              <a:defRPr/>
            </a:pPr>
            <a:r>
              <a:rPr lang="fr-FR" sz="2000" b="1" dirty="0">
                <a:solidFill>
                  <a:srgbClr val="0000FF"/>
                </a:solidFill>
                <a:latin typeface="Georgia" pitchFamily="18" charset="0"/>
              </a:rPr>
              <a:t/>
            </a:r>
            <a:br>
              <a:rPr lang="fr-FR" sz="2000" b="1" dirty="0">
                <a:solidFill>
                  <a:srgbClr val="0000FF"/>
                </a:solidFill>
                <a:latin typeface="Georgia" pitchFamily="18" charset="0"/>
              </a:rPr>
            </a:br>
            <a:r>
              <a:rPr lang="fr-FR" sz="3200" b="1" dirty="0">
                <a:solidFill>
                  <a:srgbClr val="0000FF"/>
                </a:solidFill>
                <a:effectLst>
                  <a:outerShdw blurRad="38100" dist="38100" dir="2700000" algn="tl">
                    <a:srgbClr val="000000">
                      <a:alpha val="43137"/>
                    </a:srgbClr>
                  </a:outerShdw>
                </a:effectLst>
                <a:latin typeface="+mj-lt"/>
                <a:ea typeface="+mj-ea"/>
                <a:cs typeface="+mj-cs"/>
              </a:rPr>
              <a:t>Les partenariats sportifs et culturels</a:t>
            </a:r>
          </a:p>
        </p:txBody>
      </p:sp>
      <p:pic>
        <p:nvPicPr>
          <p:cNvPr id="4099" name="Picture 11"/>
          <p:cNvPicPr>
            <a:picLocks noChangeAspect="1" noChangeArrowheads="1"/>
          </p:cNvPicPr>
          <p:nvPr/>
        </p:nvPicPr>
        <p:blipFill>
          <a:blip r:embed="rId3" cstate="print"/>
          <a:srcRect/>
          <a:stretch>
            <a:fillRect/>
          </a:stretch>
        </p:blipFill>
        <p:spPr bwMode="auto">
          <a:xfrm>
            <a:off x="3357563" y="2428875"/>
            <a:ext cx="4572000" cy="2989263"/>
          </a:xfrm>
          <a:prstGeom prst="rect">
            <a:avLst/>
          </a:prstGeom>
          <a:noFill/>
          <a:ln w="25400">
            <a:solidFill>
              <a:srgbClr val="969696"/>
            </a:solidFill>
            <a:miter lim="800000"/>
            <a:headEnd/>
            <a:tailEnd/>
          </a:ln>
        </p:spPr>
      </p:pic>
      <p:pic>
        <p:nvPicPr>
          <p:cNvPr id="5" name="Image 4" descr="Signature mail Vincent (3)"/>
          <p:cNvPicPr>
            <a:picLocks noChangeArrowheads="1"/>
          </p:cNvPicPr>
          <p:nvPr/>
        </p:nvPicPr>
        <p:blipFill>
          <a:blip r:embed="rId4" cstate="print"/>
          <a:srcRect r="18689" b="20000"/>
          <a:stretch>
            <a:fillRect/>
          </a:stretch>
        </p:blipFill>
        <p:spPr bwMode="auto">
          <a:xfrm>
            <a:off x="7715273" y="5714992"/>
            <a:ext cx="1428728" cy="114300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88" y="0"/>
            <a:ext cx="7672387" cy="865188"/>
          </a:xfrm>
        </p:spPr>
        <p:txBody>
          <a:bodyPr/>
          <a:lstStyle/>
          <a:p>
            <a:pPr>
              <a:defRPr/>
            </a:pPr>
            <a:r>
              <a:rPr lang="fr-FR" sz="2800" b="1" dirty="0" smtClean="0">
                <a:effectLst>
                  <a:outerShdw blurRad="38100" dist="38100" dir="2700000" algn="tl">
                    <a:srgbClr val="000000">
                      <a:alpha val="43137"/>
                    </a:srgbClr>
                  </a:outerShdw>
                </a:effectLst>
              </a:rPr>
              <a:t>Exemples de partenariats</a:t>
            </a:r>
          </a:p>
        </p:txBody>
      </p:sp>
      <p:pic>
        <p:nvPicPr>
          <p:cNvPr id="12" name="Picture 14" descr="REMISE MAILLOTS"/>
          <p:cNvPicPr>
            <a:picLocks noChangeAspect="1" noChangeArrowheads="1"/>
          </p:cNvPicPr>
          <p:nvPr/>
        </p:nvPicPr>
        <p:blipFill>
          <a:blip r:embed="rId2" cstate="print"/>
          <a:srcRect/>
          <a:stretch>
            <a:fillRect/>
          </a:stretch>
        </p:blipFill>
        <p:spPr bwMode="auto">
          <a:xfrm>
            <a:off x="1571604" y="1285860"/>
            <a:ext cx="3048001" cy="2286001"/>
          </a:xfrm>
          <a:prstGeom prst="rect">
            <a:avLst/>
          </a:prstGeom>
          <a:ln>
            <a:noFill/>
          </a:ln>
          <a:effectLst>
            <a:outerShdw blurRad="292100" dist="139700" dir="2700000" algn="tl" rotWithShape="0">
              <a:srgbClr val="333333">
                <a:alpha val="65000"/>
              </a:srgbClr>
            </a:outerShdw>
          </a:effectLst>
        </p:spPr>
      </p:pic>
      <p:sp>
        <p:nvSpPr>
          <p:cNvPr id="14" name="ZoneTexte 13"/>
          <p:cNvSpPr txBox="1"/>
          <p:nvPr/>
        </p:nvSpPr>
        <p:spPr>
          <a:xfrm>
            <a:off x="214313" y="6072188"/>
            <a:ext cx="1428750" cy="307975"/>
          </a:xfrm>
          <a:prstGeom prst="rect">
            <a:avLst/>
          </a:prstGeom>
          <a:noFill/>
        </p:spPr>
        <p:txBody>
          <a:bodyPr>
            <a:spAutoFit/>
          </a:bodyPr>
          <a:lstStyle/>
          <a:p>
            <a:pPr>
              <a:defRPr/>
            </a:pPr>
            <a:r>
              <a:rPr lang="fr-FR" sz="1400" b="1" i="1" kern="0" dirty="0">
                <a:solidFill>
                  <a:srgbClr val="3399FF"/>
                </a:solidFill>
                <a:latin typeface="Century Gothic" pitchFamily="34" charset="0"/>
              </a:rPr>
              <a:t>Club de rugby</a:t>
            </a:r>
          </a:p>
        </p:txBody>
      </p:sp>
      <p:sp>
        <p:nvSpPr>
          <p:cNvPr id="15" name="ZoneTexte 14"/>
          <p:cNvSpPr txBox="1"/>
          <p:nvPr/>
        </p:nvSpPr>
        <p:spPr>
          <a:xfrm>
            <a:off x="857224" y="3571876"/>
            <a:ext cx="2357438" cy="307975"/>
          </a:xfrm>
          <a:prstGeom prst="rect">
            <a:avLst/>
          </a:prstGeom>
          <a:noFill/>
        </p:spPr>
        <p:txBody>
          <a:bodyPr>
            <a:spAutoFit/>
          </a:bodyPr>
          <a:lstStyle/>
          <a:p>
            <a:pPr>
              <a:defRPr/>
            </a:pPr>
            <a:r>
              <a:rPr lang="fr-FR" sz="1400" b="1" i="1" kern="0" dirty="0">
                <a:solidFill>
                  <a:srgbClr val="3399FF"/>
                </a:solidFill>
                <a:latin typeface="Century Gothic" pitchFamily="34" charset="0"/>
              </a:rPr>
              <a:t>Club de pétanque</a:t>
            </a:r>
          </a:p>
        </p:txBody>
      </p:sp>
      <p:pic>
        <p:nvPicPr>
          <p:cNvPr id="1026" name="Picture 2" descr="\\srvoffice\gpv0097310$\IMG00039-20101121-1433.jpg"/>
          <p:cNvPicPr>
            <a:picLocks noChangeAspect="1" noChangeArrowheads="1"/>
          </p:cNvPicPr>
          <p:nvPr/>
        </p:nvPicPr>
        <p:blipFill>
          <a:blip r:embed="rId3" cstate="print"/>
          <a:srcRect/>
          <a:stretch>
            <a:fillRect/>
          </a:stretch>
        </p:blipFill>
        <p:spPr bwMode="auto">
          <a:xfrm>
            <a:off x="5000628" y="1357298"/>
            <a:ext cx="3088733" cy="2214578"/>
          </a:xfrm>
          <a:prstGeom prst="rect">
            <a:avLst/>
          </a:prstGeom>
          <a:ln>
            <a:noFill/>
          </a:ln>
          <a:effectLst>
            <a:outerShdw blurRad="292100" dist="139700" dir="2700000" algn="tl" rotWithShape="0">
              <a:srgbClr val="333333">
                <a:alpha val="65000"/>
              </a:srgbClr>
            </a:outerShdw>
          </a:effectLst>
        </p:spPr>
      </p:pic>
      <p:sp>
        <p:nvSpPr>
          <p:cNvPr id="16" name="Rectangle 15"/>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3" name="Picture 2"/>
          <p:cNvPicPr>
            <a:picLocks noChangeAspect="1" noChangeArrowheads="1"/>
          </p:cNvPicPr>
          <p:nvPr/>
        </p:nvPicPr>
        <p:blipFill>
          <a:blip r:embed="rId4" cstate="print"/>
          <a:srcRect/>
          <a:stretch>
            <a:fillRect/>
          </a:stretch>
        </p:blipFill>
        <p:spPr bwMode="auto">
          <a:xfrm>
            <a:off x="285720" y="4171951"/>
            <a:ext cx="4357699" cy="1876232"/>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6215074" y="3571876"/>
            <a:ext cx="1428750" cy="307975"/>
          </a:xfrm>
          <a:prstGeom prst="rect">
            <a:avLst/>
          </a:prstGeom>
          <a:noFill/>
        </p:spPr>
        <p:txBody>
          <a:bodyPr>
            <a:spAutoFit/>
          </a:bodyPr>
          <a:lstStyle/>
          <a:p>
            <a:pPr>
              <a:defRPr/>
            </a:pPr>
            <a:r>
              <a:rPr lang="fr-FR" sz="1400" b="1" i="1" kern="0" dirty="0">
                <a:solidFill>
                  <a:srgbClr val="3399FF"/>
                </a:solidFill>
                <a:latin typeface="Century Gothic" pitchFamily="34" charset="0"/>
              </a:rPr>
              <a:t>Club de foot</a:t>
            </a:r>
          </a:p>
        </p:txBody>
      </p:sp>
      <p:pic>
        <p:nvPicPr>
          <p:cNvPr id="2050" name="Picture 2"/>
          <p:cNvPicPr>
            <a:picLocks noChangeAspect="1" noChangeArrowheads="1"/>
          </p:cNvPicPr>
          <p:nvPr/>
        </p:nvPicPr>
        <p:blipFill>
          <a:blip r:embed="rId5" cstate="print"/>
          <a:srcRect l="18559" t="28155" r="15939" b="13592"/>
          <a:stretch>
            <a:fillRect/>
          </a:stretch>
        </p:blipFill>
        <p:spPr bwMode="auto">
          <a:xfrm>
            <a:off x="4929190" y="4143380"/>
            <a:ext cx="4000528" cy="1928826"/>
          </a:xfrm>
          <a:prstGeom prst="rect">
            <a:avLst/>
          </a:prstGeom>
          <a:noFill/>
          <a:ln w="9525">
            <a:noFill/>
            <a:miter lim="800000"/>
            <a:headEnd/>
            <a:tailEnd/>
          </a:ln>
          <a:effectLst/>
        </p:spPr>
      </p:pic>
      <p:sp>
        <p:nvSpPr>
          <p:cNvPr id="11" name="ZoneTexte 10"/>
          <p:cNvSpPr txBox="1"/>
          <p:nvPr/>
        </p:nvSpPr>
        <p:spPr>
          <a:xfrm>
            <a:off x="4929190" y="6072206"/>
            <a:ext cx="3143272" cy="307777"/>
          </a:xfrm>
          <a:prstGeom prst="rect">
            <a:avLst/>
          </a:prstGeom>
          <a:noFill/>
        </p:spPr>
        <p:txBody>
          <a:bodyPr wrap="square" rtlCol="0">
            <a:spAutoFit/>
          </a:bodyPr>
          <a:lstStyle/>
          <a:p>
            <a:r>
              <a:rPr lang="fr-FR" sz="1400" b="1" i="1" dirty="0" smtClean="0">
                <a:solidFill>
                  <a:srgbClr val="0099FF"/>
                </a:solidFill>
                <a:latin typeface="Century Gothic" pitchFamily="34" charset="0"/>
              </a:rPr>
              <a:t>Basket Club Meximieux</a:t>
            </a:r>
            <a:endParaRPr lang="fr-FR" sz="1400" b="1" i="1" dirty="0">
              <a:solidFill>
                <a:srgbClr val="0099FF"/>
              </a:solidFill>
              <a:latin typeface="Century Gothic" pitchFamily="34" charset="0"/>
            </a:endParaRPr>
          </a:p>
        </p:txBody>
      </p:sp>
      <p:pic>
        <p:nvPicPr>
          <p:cNvPr id="18" name="Image 17" descr="Signature mail Vincent (3)"/>
          <p:cNvPicPr>
            <a:picLocks noChangeArrowheads="1"/>
          </p:cNvPicPr>
          <p:nvPr/>
        </p:nvPicPr>
        <p:blipFill>
          <a:blip r:embed="rId6"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1714488"/>
            <a:ext cx="3714776" cy="2071702"/>
          </a:xfrm>
        </p:spPr>
        <p:txBody>
          <a:bodyPr/>
          <a:lstStyle/>
          <a:p>
            <a:pPr>
              <a:defRPr/>
            </a:pPr>
            <a:r>
              <a:rPr lang="fr-FR" sz="2800" b="1" dirty="0" smtClean="0">
                <a:effectLst>
                  <a:outerShdw blurRad="38100" dist="38100" dir="2700000" algn="tl">
                    <a:srgbClr val="000000">
                      <a:alpha val="43137"/>
                    </a:srgbClr>
                  </a:outerShdw>
                </a:effectLst>
              </a:rPr>
              <a:t>Exemples de </a:t>
            </a:r>
            <a:br>
              <a:rPr lang="fr-FR" sz="2800" b="1" dirty="0" smtClean="0">
                <a:effectLst>
                  <a:outerShdw blurRad="38100" dist="38100" dir="2700000" algn="tl">
                    <a:srgbClr val="000000">
                      <a:alpha val="43137"/>
                    </a:srgbClr>
                  </a:outerShdw>
                </a:effectLst>
              </a:rPr>
            </a:br>
            <a:r>
              <a:rPr lang="fr-FR" sz="2800" b="1" dirty="0" smtClean="0">
                <a:effectLst>
                  <a:outerShdw blurRad="38100" dist="38100" dir="2700000" algn="tl">
                    <a:srgbClr val="000000">
                      <a:alpha val="43137"/>
                    </a:srgbClr>
                  </a:outerShdw>
                </a:effectLst>
              </a:rPr>
              <a:t>lettres </a:t>
            </a:r>
            <a:br>
              <a:rPr lang="fr-FR" sz="2800" b="1" dirty="0" smtClean="0">
                <a:effectLst>
                  <a:outerShdw blurRad="38100" dist="38100" dir="2700000" algn="tl">
                    <a:srgbClr val="000000">
                      <a:alpha val="43137"/>
                    </a:srgbClr>
                  </a:outerShdw>
                </a:effectLst>
              </a:rPr>
            </a:br>
            <a:r>
              <a:rPr lang="fr-FR" sz="2800" b="1" dirty="0" smtClean="0">
                <a:effectLst>
                  <a:outerShdw blurRad="38100" dist="38100" dir="2700000" algn="tl">
                    <a:srgbClr val="000000">
                      <a:alpha val="43137"/>
                    </a:srgbClr>
                  </a:outerShdw>
                </a:effectLst>
              </a:rPr>
              <a:t>d’introduction.</a:t>
            </a:r>
          </a:p>
        </p:txBody>
      </p:sp>
      <p:sp>
        <p:nvSpPr>
          <p:cNvPr id="17" name="Rectangle 16"/>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26" name="Picture 2"/>
          <p:cNvPicPr>
            <a:picLocks noChangeAspect="1" noChangeArrowheads="1"/>
          </p:cNvPicPr>
          <p:nvPr/>
        </p:nvPicPr>
        <p:blipFill>
          <a:blip r:embed="rId2" cstate="print"/>
          <a:srcRect l="34066" t="10742" r="32418" b="6250"/>
          <a:stretch>
            <a:fillRect/>
          </a:stretch>
        </p:blipFill>
        <p:spPr bwMode="auto">
          <a:xfrm>
            <a:off x="4500562" y="214290"/>
            <a:ext cx="4357718" cy="6072206"/>
          </a:xfrm>
          <a:prstGeom prst="rect">
            <a:avLst/>
          </a:prstGeom>
          <a:noFill/>
          <a:ln w="9525">
            <a:noFill/>
            <a:miter lim="800000"/>
            <a:headEnd/>
            <a:tailEnd/>
          </a:ln>
          <a:effectLst/>
        </p:spPr>
      </p:pic>
      <p:pic>
        <p:nvPicPr>
          <p:cNvPr id="5" name="Image 4" descr="Signature mail Vincent (3)"/>
          <p:cNvPicPr>
            <a:picLocks noChangeArrowheads="1"/>
          </p:cNvPicPr>
          <p:nvPr/>
        </p:nvPicPr>
        <p:blipFill>
          <a:blip r:embed="rId3"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0125" y="285750"/>
            <a:ext cx="7672388" cy="531813"/>
          </a:xfrm>
        </p:spPr>
        <p:txBody>
          <a:bodyPr/>
          <a:lstStyle/>
          <a:p>
            <a:pPr>
              <a:defRPr/>
            </a:pPr>
            <a:r>
              <a:rPr lang="fr-FR" sz="3200" b="1" dirty="0" smtClean="0">
                <a:effectLst>
                  <a:outerShdw blurRad="38100" dist="38100" dir="2700000" algn="tl">
                    <a:srgbClr val="000000">
                      <a:alpha val="43137"/>
                    </a:srgbClr>
                  </a:outerShdw>
                </a:effectLst>
              </a:rPr>
              <a:t>Qui sommes-nous ?</a:t>
            </a:r>
          </a:p>
        </p:txBody>
      </p:sp>
      <p:sp>
        <p:nvSpPr>
          <p:cNvPr id="5" name="Rectangle 3"/>
          <p:cNvSpPr txBox="1">
            <a:spLocks noChangeArrowheads="1"/>
          </p:cNvSpPr>
          <p:nvPr/>
        </p:nvSpPr>
        <p:spPr bwMode="auto">
          <a:xfrm>
            <a:off x="357188" y="1390650"/>
            <a:ext cx="5357812" cy="4824413"/>
          </a:xfrm>
          <a:prstGeom prst="rect">
            <a:avLst/>
          </a:prstGeom>
          <a:noFill/>
          <a:ln w="9525">
            <a:noFill/>
            <a:miter lim="800000"/>
            <a:headEnd/>
            <a:tailEnd/>
          </a:ln>
          <a:effectLst/>
        </p:spPr>
        <p:txBody>
          <a:bodyPr/>
          <a:lstStyle/>
          <a:p>
            <a:pPr algn="just">
              <a:buClr>
                <a:schemeClr val="tx1"/>
              </a:buClr>
              <a:tabLst>
                <a:tab pos="0" algn="l"/>
              </a:tabLst>
              <a:defRPr/>
            </a:pPr>
            <a:r>
              <a:rPr lang="fr-FR" sz="1600" kern="0" dirty="0">
                <a:latin typeface="Century Gothic" pitchFamily="34" charset="0"/>
              </a:rPr>
              <a:t>Le Groupe Prévoir existe depuis </a:t>
            </a:r>
            <a:r>
              <a:rPr lang="fr-FR" sz="1600" kern="0" dirty="0" smtClean="0">
                <a:latin typeface="Century Gothic" pitchFamily="34" charset="0"/>
              </a:rPr>
              <a:t>plus de 100 </a:t>
            </a:r>
            <a:r>
              <a:rPr lang="fr-FR" sz="1600" kern="0" dirty="0">
                <a:latin typeface="Century Gothic" pitchFamily="34" charset="0"/>
              </a:rPr>
              <a:t>ans et figure parmi les plus anciennes compagnies françaises d’assurance-vie. </a:t>
            </a:r>
          </a:p>
          <a:p>
            <a:pPr>
              <a:buClr>
                <a:schemeClr val="tx1"/>
              </a:buClr>
              <a:tabLst>
                <a:tab pos="0" algn="l"/>
              </a:tabLst>
              <a:defRPr/>
            </a:pPr>
            <a:endParaRPr lang="fr-FR" sz="1600" kern="0" dirty="0">
              <a:latin typeface="Century Gothic" pitchFamily="34" charset="0"/>
            </a:endParaRPr>
          </a:p>
          <a:p>
            <a:pPr algn="just">
              <a:buClr>
                <a:schemeClr val="tx1"/>
              </a:buClr>
              <a:tabLst>
                <a:tab pos="0" algn="l"/>
              </a:tabLst>
              <a:defRPr/>
            </a:pPr>
            <a:r>
              <a:rPr lang="fr-FR" sz="1600" kern="0" dirty="0">
                <a:latin typeface="Century Gothic" pitchFamily="34" charset="0"/>
              </a:rPr>
              <a:t>Il a été créé en 1910 avec la vocation de protéger les familles et les professionnels indépendants face aux aléas de la vie.</a:t>
            </a:r>
          </a:p>
          <a:p>
            <a:pPr>
              <a:spcBef>
                <a:spcPct val="20000"/>
              </a:spcBef>
              <a:buClr>
                <a:srgbClr val="0099FF"/>
              </a:buClr>
              <a:defRPr/>
            </a:pPr>
            <a:endParaRPr lang="fr-FR" sz="1600" b="1" kern="0" dirty="0">
              <a:solidFill>
                <a:srgbClr val="0099FF"/>
              </a:solidFill>
              <a:latin typeface="Century Gothic" pitchFamily="34" charset="0"/>
            </a:endParaRPr>
          </a:p>
          <a:p>
            <a:pPr>
              <a:spcBef>
                <a:spcPct val="20000"/>
              </a:spcBef>
              <a:buClr>
                <a:srgbClr val="0099FF"/>
              </a:buClr>
              <a:buFont typeface="Wingdings" pitchFamily="2" charset="2"/>
              <a:buChar char="Ø"/>
              <a:defRPr/>
            </a:pPr>
            <a:r>
              <a:rPr lang="fr-FR" sz="1600" kern="0" dirty="0">
                <a:latin typeface="Century Gothic" pitchFamily="34" charset="0"/>
              </a:rPr>
              <a:t> </a:t>
            </a:r>
            <a:r>
              <a:rPr lang="fr-FR" sz="1600" b="1" kern="0" dirty="0">
                <a:solidFill>
                  <a:srgbClr val="0099FF"/>
                </a:solidFill>
                <a:latin typeface="Century Gothic" pitchFamily="34" charset="0"/>
              </a:rPr>
              <a:t>Un Groupe indépendant et solide financièrement </a:t>
            </a:r>
          </a:p>
          <a:p>
            <a:pPr algn="just">
              <a:defRPr/>
            </a:pPr>
            <a:r>
              <a:rPr lang="fr-FR" sz="1600" kern="0" dirty="0">
                <a:latin typeface="Century Gothic" pitchFamily="34" charset="0"/>
              </a:rPr>
              <a:t>Le Groupe Prévoir est une entreprise patrimoniale et familiale, indépendante de tout groupe financier, solide financièrement et dont la solvabilité est excellente. </a:t>
            </a:r>
          </a:p>
          <a:p>
            <a:pPr algn="just">
              <a:defRPr/>
            </a:pPr>
            <a:endParaRPr lang="fr-FR" sz="1600" kern="0" dirty="0">
              <a:latin typeface="Century Gothic" pitchFamily="34" charset="0"/>
            </a:endParaRPr>
          </a:p>
          <a:p>
            <a:pPr algn="just">
              <a:defRPr/>
            </a:pPr>
            <a:r>
              <a:rPr lang="fr-FR" sz="1600" kern="0" dirty="0">
                <a:latin typeface="Century Gothic" pitchFamily="34" charset="0"/>
              </a:rPr>
              <a:t>Le capital est détenu à 70% par les descendants des familles fondatrices et à 30% par les salariés et les retraités.</a:t>
            </a:r>
          </a:p>
          <a:p>
            <a:pPr>
              <a:spcBef>
                <a:spcPct val="20000"/>
              </a:spcBef>
              <a:buClr>
                <a:srgbClr val="0099FF"/>
              </a:buClr>
              <a:buFont typeface="Wingdings" pitchFamily="2" charset="2"/>
              <a:buChar char="Ø"/>
              <a:defRPr/>
            </a:pPr>
            <a:endParaRPr lang="fr-FR" sz="1600" b="1" kern="0" dirty="0">
              <a:solidFill>
                <a:srgbClr val="0099FF"/>
              </a:solidFill>
              <a:latin typeface="Century Gothic" pitchFamily="34" charset="0"/>
            </a:endParaRPr>
          </a:p>
          <a:p>
            <a:pPr>
              <a:spcBef>
                <a:spcPct val="20000"/>
              </a:spcBef>
              <a:buClr>
                <a:srgbClr val="0099FF"/>
              </a:buClr>
              <a:defRPr/>
            </a:pPr>
            <a:endParaRPr lang="fr-FR" sz="1600" kern="0" dirty="0">
              <a:latin typeface="Century Gothic" pitchFamily="34" charset="0"/>
            </a:endParaRPr>
          </a:p>
          <a:p>
            <a:pPr>
              <a:spcBef>
                <a:spcPct val="20000"/>
              </a:spcBef>
              <a:buClr>
                <a:srgbClr val="0099FF"/>
              </a:buClr>
              <a:buFont typeface="Wingdings" pitchFamily="2" charset="2"/>
              <a:buChar char="Ø"/>
              <a:defRPr/>
            </a:pPr>
            <a:endParaRPr lang="fr-FR" sz="1600" kern="0" dirty="0">
              <a:latin typeface="Century Gothic" pitchFamily="34" charset="0"/>
            </a:endParaRPr>
          </a:p>
          <a:p>
            <a:pPr>
              <a:spcBef>
                <a:spcPct val="20000"/>
              </a:spcBef>
              <a:buClr>
                <a:srgbClr val="0099FF"/>
              </a:buClr>
              <a:buFont typeface="Wingdings" pitchFamily="2" charset="2"/>
              <a:buChar char="Ø"/>
              <a:defRPr/>
            </a:pPr>
            <a:endParaRPr lang="fr-FR" sz="1600" kern="0" dirty="0">
              <a:latin typeface="Century Gothic" pitchFamily="34" charset="0"/>
            </a:endParaRPr>
          </a:p>
          <a:p>
            <a:pPr>
              <a:spcBef>
                <a:spcPct val="20000"/>
              </a:spcBef>
              <a:buClr>
                <a:srgbClr val="0099FF"/>
              </a:buClr>
              <a:defRPr/>
            </a:pPr>
            <a:endParaRPr lang="fr-FR" sz="1600" kern="0" dirty="0">
              <a:latin typeface="Century Gothic" pitchFamily="34" charset="0"/>
            </a:endParaRPr>
          </a:p>
        </p:txBody>
      </p:sp>
      <p:pic>
        <p:nvPicPr>
          <p:cNvPr id="5124" name="Picture 6"/>
          <p:cNvPicPr>
            <a:picLocks noChangeAspect="1" noChangeArrowheads="1"/>
          </p:cNvPicPr>
          <p:nvPr/>
        </p:nvPicPr>
        <p:blipFill>
          <a:blip r:embed="rId2" cstate="print"/>
          <a:srcRect/>
          <a:stretch>
            <a:fillRect/>
          </a:stretch>
        </p:blipFill>
        <p:spPr bwMode="auto">
          <a:xfrm>
            <a:off x="6143625" y="1357313"/>
            <a:ext cx="2500313" cy="3711575"/>
          </a:xfrm>
          <a:prstGeom prst="rect">
            <a:avLst/>
          </a:prstGeom>
          <a:noFill/>
          <a:ln w="9525">
            <a:noFill/>
            <a:miter lim="800000"/>
            <a:headEnd/>
            <a:tailEnd/>
          </a:ln>
        </p:spPr>
      </p:pic>
      <p:sp>
        <p:nvSpPr>
          <p:cNvPr id="7" name="Rectangle 5"/>
          <p:cNvSpPr>
            <a:spLocks noChangeArrowheads="1"/>
          </p:cNvSpPr>
          <p:nvPr/>
        </p:nvSpPr>
        <p:spPr bwMode="auto">
          <a:xfrm>
            <a:off x="6078538" y="5286375"/>
            <a:ext cx="2851150" cy="849313"/>
          </a:xfrm>
          <a:prstGeom prst="rect">
            <a:avLst/>
          </a:prstGeom>
          <a:noFill/>
          <a:ln w="9525">
            <a:noFill/>
            <a:miter lim="800000"/>
            <a:headEnd/>
            <a:tailEnd/>
          </a:ln>
        </p:spPr>
        <p:txBody>
          <a:bodyPr/>
          <a:lstStyle/>
          <a:p>
            <a:pPr>
              <a:spcBef>
                <a:spcPct val="20000"/>
              </a:spcBef>
              <a:buClr>
                <a:srgbClr val="0099FF"/>
              </a:buClr>
              <a:defRPr/>
            </a:pPr>
            <a:r>
              <a:rPr lang="fr-FR" sz="1600" kern="0" dirty="0">
                <a:latin typeface="Century Gothic" pitchFamily="34" charset="0"/>
              </a:rPr>
              <a:t>Aujourd’hui, notre groupe comprend </a:t>
            </a:r>
            <a:r>
              <a:rPr lang="fr-FR" sz="1600" kern="0" dirty="0">
                <a:solidFill>
                  <a:srgbClr val="3399FF"/>
                </a:solidFill>
                <a:latin typeface="Century Gothic" pitchFamily="34" charset="0"/>
              </a:rPr>
              <a:t>1 </a:t>
            </a:r>
            <a:r>
              <a:rPr lang="fr-FR" sz="1600" kern="0" dirty="0" smtClean="0">
                <a:solidFill>
                  <a:srgbClr val="3399FF"/>
                </a:solidFill>
                <a:latin typeface="Century Gothic" pitchFamily="34" charset="0"/>
              </a:rPr>
              <a:t>361 </a:t>
            </a:r>
            <a:r>
              <a:rPr lang="fr-FR" sz="1600" kern="0" dirty="0">
                <a:solidFill>
                  <a:srgbClr val="3399FF"/>
                </a:solidFill>
                <a:latin typeface="Century Gothic" pitchFamily="34" charset="0"/>
              </a:rPr>
              <a:t>salariés en France.</a:t>
            </a:r>
          </a:p>
          <a:p>
            <a:pPr>
              <a:defRPr/>
            </a:pPr>
            <a:endParaRPr lang="fr-FR" sz="1600" dirty="0"/>
          </a:p>
        </p:txBody>
      </p:sp>
      <p:sp>
        <p:nvSpPr>
          <p:cNvPr id="8" name="Rectangle 7"/>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 name="Image 9" descr="Signature mail Vincent (3)"/>
          <p:cNvPicPr>
            <a:picLocks noChangeArrowheads="1"/>
          </p:cNvPicPr>
          <p:nvPr/>
        </p:nvPicPr>
        <p:blipFill>
          <a:blip r:embed="rId3"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0125" y="285750"/>
            <a:ext cx="5572125" cy="531813"/>
          </a:xfrm>
        </p:spPr>
        <p:txBody>
          <a:bodyPr/>
          <a:lstStyle/>
          <a:p>
            <a:pPr>
              <a:defRPr/>
            </a:pPr>
            <a:r>
              <a:rPr lang="fr-FR" sz="2800" b="1" dirty="0" smtClean="0">
                <a:effectLst>
                  <a:outerShdw blurRad="38100" dist="38100" dir="2700000" algn="tl">
                    <a:srgbClr val="000000">
                      <a:alpha val="43137"/>
                    </a:srgbClr>
                  </a:outerShdw>
                </a:effectLst>
              </a:rPr>
              <a:t>Qui sommes-nous ?</a:t>
            </a:r>
          </a:p>
        </p:txBody>
      </p:sp>
      <p:sp>
        <p:nvSpPr>
          <p:cNvPr id="8" name="Rectangle 5"/>
          <p:cNvSpPr>
            <a:spLocks noChangeArrowheads="1"/>
          </p:cNvSpPr>
          <p:nvPr/>
        </p:nvSpPr>
        <p:spPr bwMode="auto">
          <a:xfrm>
            <a:off x="323850" y="1071563"/>
            <a:ext cx="4391025" cy="5072062"/>
          </a:xfrm>
          <a:prstGeom prst="rect">
            <a:avLst/>
          </a:prstGeom>
          <a:noFill/>
          <a:ln w="9525">
            <a:noFill/>
            <a:miter lim="800000"/>
            <a:headEnd/>
            <a:tailEnd/>
          </a:ln>
        </p:spPr>
        <p:txBody>
          <a:bodyPr/>
          <a:lstStyle/>
          <a:p>
            <a:pPr>
              <a:buClr>
                <a:srgbClr val="0066FF"/>
              </a:buClr>
              <a:defRPr/>
            </a:pPr>
            <a:endParaRPr lang="fr-FR" sz="1600" kern="0" dirty="0">
              <a:latin typeface="Century Gothic" pitchFamily="34" charset="0"/>
            </a:endParaRPr>
          </a:p>
          <a:p>
            <a:pPr>
              <a:buClr>
                <a:srgbClr val="3399FF"/>
              </a:buClr>
              <a:buFont typeface="Wingdings" pitchFamily="2" charset="2"/>
              <a:buChar char="Ø"/>
              <a:defRPr/>
            </a:pPr>
            <a:r>
              <a:rPr lang="fr-FR" sz="1600" b="1" kern="0" dirty="0">
                <a:solidFill>
                  <a:srgbClr val="3399FF"/>
                </a:solidFill>
                <a:latin typeface="Century Gothic" pitchFamily="34" charset="0"/>
              </a:rPr>
              <a:t> Une offre complète : </a:t>
            </a:r>
          </a:p>
          <a:p>
            <a:pPr>
              <a:buClr>
                <a:srgbClr val="006699"/>
              </a:buClr>
              <a:defRPr/>
            </a:pPr>
            <a:r>
              <a:rPr lang="fr-FR" sz="1600" b="1" kern="0" dirty="0">
                <a:solidFill>
                  <a:srgbClr val="3399FF"/>
                </a:solidFill>
                <a:latin typeface="Century Gothic" pitchFamily="34" charset="0"/>
              </a:rPr>
              <a:t>    Santé, Retraite, Prévoyance</a:t>
            </a:r>
          </a:p>
          <a:p>
            <a:pPr>
              <a:lnSpc>
                <a:spcPct val="150000"/>
              </a:lnSpc>
              <a:defRPr/>
            </a:pPr>
            <a:endParaRPr lang="fr-FR" sz="1600" kern="0" dirty="0">
              <a:latin typeface="Century Gothic" pitchFamily="34" charset="0"/>
            </a:endParaRPr>
          </a:p>
          <a:p>
            <a:pPr algn="just">
              <a:defRPr/>
            </a:pPr>
            <a:r>
              <a:rPr lang="fr-FR" sz="1600" kern="0" dirty="0">
                <a:latin typeface="Century Gothic" pitchFamily="34" charset="0"/>
              </a:rPr>
              <a:t>Nous proposons des garanties individuelles et familiales qui permettent à nos clients de préserver leur avenir et celui de leurs proches face aux risques majeurs de la vie comme l'accident, la maladie, l'invalidité, la perte d'autonomie, ou le décès, et de prévoir des solutions pour maintenir leur niveau de vie pendant leur retraite ou pour financer leurs projets.</a:t>
            </a:r>
          </a:p>
          <a:p>
            <a:pPr algn="just">
              <a:defRPr/>
            </a:pPr>
            <a:endParaRPr lang="fr-FR" sz="1600" kern="0" dirty="0">
              <a:latin typeface="Century Gothic" pitchFamily="34" charset="0"/>
            </a:endParaRPr>
          </a:p>
          <a:p>
            <a:pPr algn="just">
              <a:defRPr/>
            </a:pPr>
            <a:r>
              <a:rPr lang="fr-FR" sz="1600" kern="0" dirty="0">
                <a:latin typeface="Century Gothic" pitchFamily="34" charset="0"/>
              </a:rPr>
              <a:t>En couvrant les domaines </a:t>
            </a:r>
            <a:r>
              <a:rPr lang="fr-FR" sz="1600" kern="0" dirty="0">
                <a:solidFill>
                  <a:srgbClr val="3399FF"/>
                </a:solidFill>
                <a:latin typeface="Century Gothic" pitchFamily="34" charset="0"/>
              </a:rPr>
              <a:t>de la prévoyance, de la santé, de l’épargne et de la retraite, </a:t>
            </a:r>
            <a:r>
              <a:rPr lang="fr-FR" sz="1600" kern="0" dirty="0">
                <a:latin typeface="Century Gothic" pitchFamily="34" charset="0"/>
              </a:rPr>
              <a:t>notre gamme de produits répond à la diversité des âges et des situations de nos clients et à l'évolution de leurs besoins.</a:t>
            </a:r>
          </a:p>
          <a:p>
            <a:pPr>
              <a:defRPr/>
            </a:pPr>
            <a:endParaRPr lang="fr-FR" sz="1600" dirty="0"/>
          </a:p>
        </p:txBody>
      </p:sp>
      <p:pic>
        <p:nvPicPr>
          <p:cNvPr id="6148" name="Picture 6"/>
          <p:cNvPicPr>
            <a:picLocks noChangeAspect="1" noChangeArrowheads="1"/>
          </p:cNvPicPr>
          <p:nvPr/>
        </p:nvPicPr>
        <p:blipFill>
          <a:blip r:embed="rId3" cstate="print"/>
          <a:srcRect/>
          <a:stretch>
            <a:fillRect/>
          </a:stretch>
        </p:blipFill>
        <p:spPr bwMode="auto">
          <a:xfrm>
            <a:off x="5143500" y="1357313"/>
            <a:ext cx="3671888" cy="1836737"/>
          </a:xfrm>
          <a:prstGeom prst="rect">
            <a:avLst/>
          </a:prstGeom>
          <a:noFill/>
          <a:ln w="9525">
            <a:noFill/>
            <a:miter lim="800000"/>
            <a:headEnd/>
            <a:tailEnd/>
          </a:ln>
        </p:spPr>
      </p:pic>
      <p:sp>
        <p:nvSpPr>
          <p:cNvPr id="10" name="Rectangle 4"/>
          <p:cNvSpPr txBox="1">
            <a:spLocks noChangeArrowheads="1"/>
          </p:cNvSpPr>
          <p:nvPr/>
        </p:nvSpPr>
        <p:spPr bwMode="auto">
          <a:xfrm>
            <a:off x="5214938" y="3529013"/>
            <a:ext cx="3857625" cy="2543175"/>
          </a:xfrm>
          <a:prstGeom prst="rect">
            <a:avLst/>
          </a:prstGeom>
          <a:noFill/>
          <a:ln w="9525">
            <a:noFill/>
            <a:miter lim="800000"/>
            <a:headEnd/>
            <a:tailEnd/>
          </a:ln>
        </p:spPr>
        <p:txBody>
          <a:bodyPr/>
          <a:lstStyle/>
          <a:p>
            <a:pPr eaLnBrk="0" hangingPunct="0">
              <a:lnSpc>
                <a:spcPct val="90000"/>
              </a:lnSpc>
              <a:buClr>
                <a:srgbClr val="3399FF"/>
              </a:buClr>
              <a:buFont typeface="Wingdings" pitchFamily="2" charset="2"/>
              <a:buChar char="Ø"/>
              <a:defRPr/>
            </a:pPr>
            <a:r>
              <a:rPr lang="fr-FR" sz="1600" b="1" kern="0" dirty="0">
                <a:solidFill>
                  <a:srgbClr val="3399FF"/>
                </a:solidFill>
                <a:latin typeface="Century Gothic" pitchFamily="34" charset="0"/>
              </a:rPr>
              <a:t> Notre cœur de métier :</a:t>
            </a:r>
          </a:p>
          <a:p>
            <a:pPr eaLnBrk="0" hangingPunct="0">
              <a:lnSpc>
                <a:spcPct val="90000"/>
              </a:lnSpc>
              <a:buClr>
                <a:srgbClr val="006699"/>
              </a:buClr>
              <a:defRPr/>
            </a:pPr>
            <a:r>
              <a:rPr lang="fr-FR" sz="1600" b="1" kern="0" dirty="0">
                <a:solidFill>
                  <a:srgbClr val="3399FF"/>
                </a:solidFill>
                <a:latin typeface="Century Gothic" pitchFamily="34" charset="0"/>
              </a:rPr>
              <a:t>    La protection des familles</a:t>
            </a:r>
          </a:p>
          <a:p>
            <a:pPr eaLnBrk="0" hangingPunct="0">
              <a:lnSpc>
                <a:spcPct val="90000"/>
              </a:lnSpc>
              <a:spcBef>
                <a:spcPct val="20000"/>
              </a:spcBef>
              <a:buClr>
                <a:srgbClr val="0066FF"/>
              </a:buClr>
              <a:buSzPct val="150000"/>
              <a:buFont typeface="Wingdings" pitchFamily="2" charset="2"/>
              <a:buNone/>
              <a:defRPr/>
            </a:pPr>
            <a:endParaRPr lang="fr-FR" sz="700" b="1" kern="0" dirty="0">
              <a:latin typeface="+mn-lt"/>
            </a:endParaRPr>
          </a:p>
          <a:p>
            <a:pPr eaLnBrk="0" hangingPunct="0">
              <a:lnSpc>
                <a:spcPct val="90000"/>
              </a:lnSpc>
              <a:spcBef>
                <a:spcPct val="20000"/>
              </a:spcBef>
              <a:buClr>
                <a:srgbClr val="006699"/>
              </a:buClr>
              <a:defRPr/>
            </a:pPr>
            <a:r>
              <a:rPr lang="fr-FR" sz="1600" kern="0" dirty="0">
                <a:latin typeface="Century Gothic" pitchFamily="34" charset="0"/>
              </a:rPr>
              <a:t>Nous sommes spécialiste de l'assurance des personnes : </a:t>
            </a:r>
            <a:r>
              <a:rPr lang="fr-FR" sz="1600" kern="0" dirty="0">
                <a:solidFill>
                  <a:srgbClr val="3399FF"/>
                </a:solidFill>
                <a:latin typeface="Century Gothic" pitchFamily="34" charset="0"/>
              </a:rPr>
              <a:t>particuliers et professionnels indépendants. </a:t>
            </a:r>
          </a:p>
          <a:p>
            <a:pPr eaLnBrk="0" hangingPunct="0">
              <a:lnSpc>
                <a:spcPct val="90000"/>
              </a:lnSpc>
              <a:spcBef>
                <a:spcPct val="20000"/>
              </a:spcBef>
              <a:buClr>
                <a:srgbClr val="006699"/>
              </a:buClr>
              <a:defRPr/>
            </a:pPr>
            <a:endParaRPr lang="fr-FR" sz="1600" kern="0" dirty="0">
              <a:latin typeface="Century Gothic" pitchFamily="34" charset="0"/>
            </a:endParaRPr>
          </a:p>
          <a:p>
            <a:pPr eaLnBrk="0" hangingPunct="0">
              <a:lnSpc>
                <a:spcPct val="90000"/>
              </a:lnSpc>
              <a:spcBef>
                <a:spcPct val="20000"/>
              </a:spcBef>
              <a:buClr>
                <a:srgbClr val="006699"/>
              </a:buClr>
              <a:defRPr/>
            </a:pPr>
            <a:r>
              <a:rPr lang="fr-FR" sz="1600" kern="0" dirty="0">
                <a:latin typeface="Century Gothic" pitchFamily="34" charset="0"/>
              </a:rPr>
              <a:t>La prévoyance est notre domaine d'expertise et représente </a:t>
            </a:r>
            <a:r>
              <a:rPr lang="fr-FR" sz="1600" kern="0" dirty="0" smtClean="0">
                <a:latin typeface="Century Gothic" pitchFamily="34" charset="0"/>
              </a:rPr>
              <a:t>plus</a:t>
            </a:r>
          </a:p>
          <a:p>
            <a:pPr eaLnBrk="0" hangingPunct="0">
              <a:lnSpc>
                <a:spcPct val="90000"/>
              </a:lnSpc>
              <a:spcBef>
                <a:spcPct val="20000"/>
              </a:spcBef>
              <a:buClr>
                <a:srgbClr val="006699"/>
              </a:buClr>
              <a:defRPr/>
            </a:pPr>
            <a:r>
              <a:rPr lang="fr-FR" sz="1600" kern="0" dirty="0" smtClean="0">
                <a:latin typeface="Century Gothic" pitchFamily="34" charset="0"/>
              </a:rPr>
              <a:t> </a:t>
            </a:r>
            <a:r>
              <a:rPr lang="fr-FR" sz="1600" kern="0" dirty="0">
                <a:latin typeface="Century Gothic" pitchFamily="34" charset="0"/>
              </a:rPr>
              <a:t>de 60% de </a:t>
            </a:r>
            <a:r>
              <a:rPr lang="fr-FR" sz="1600" kern="0" dirty="0" smtClean="0">
                <a:latin typeface="Century Gothic" pitchFamily="34" charset="0"/>
              </a:rPr>
              <a:t>notre</a:t>
            </a:r>
          </a:p>
          <a:p>
            <a:pPr eaLnBrk="0" hangingPunct="0">
              <a:lnSpc>
                <a:spcPct val="90000"/>
              </a:lnSpc>
              <a:spcBef>
                <a:spcPct val="20000"/>
              </a:spcBef>
              <a:buClr>
                <a:srgbClr val="006699"/>
              </a:buClr>
              <a:defRPr/>
            </a:pPr>
            <a:r>
              <a:rPr lang="fr-FR" sz="1600" kern="0" dirty="0" smtClean="0">
                <a:latin typeface="Century Gothic" pitchFamily="34" charset="0"/>
              </a:rPr>
              <a:t> </a:t>
            </a:r>
            <a:r>
              <a:rPr lang="fr-FR" sz="1600" kern="0" dirty="0">
                <a:latin typeface="Century Gothic" pitchFamily="34" charset="0"/>
              </a:rPr>
              <a:t>portefeuille de contrats.</a:t>
            </a:r>
          </a:p>
          <a:p>
            <a:pPr eaLnBrk="0" hangingPunct="0">
              <a:lnSpc>
                <a:spcPct val="90000"/>
              </a:lnSpc>
              <a:spcBef>
                <a:spcPct val="20000"/>
              </a:spcBef>
              <a:buClr>
                <a:srgbClr val="0066FF"/>
              </a:buClr>
              <a:buSzPct val="150000"/>
              <a:buFont typeface="Wingdings" pitchFamily="2" charset="2"/>
              <a:buNone/>
              <a:defRPr/>
            </a:pPr>
            <a:endParaRPr lang="fr-FR" sz="1600" b="1" kern="0" dirty="0">
              <a:latin typeface="+mn-lt"/>
            </a:endParaRPr>
          </a:p>
          <a:p>
            <a:pPr eaLnBrk="0" hangingPunct="0">
              <a:lnSpc>
                <a:spcPct val="90000"/>
              </a:lnSpc>
              <a:spcBef>
                <a:spcPct val="20000"/>
              </a:spcBef>
              <a:buClr>
                <a:srgbClr val="0066FF"/>
              </a:buClr>
              <a:buSzPct val="150000"/>
              <a:buFont typeface="Wingdings" pitchFamily="2" charset="2"/>
              <a:buChar char="v"/>
              <a:defRPr/>
            </a:pPr>
            <a:endParaRPr lang="fr-FR" sz="3600" b="1" kern="0" dirty="0">
              <a:latin typeface="+mn-lt"/>
            </a:endParaRPr>
          </a:p>
          <a:p>
            <a:pPr eaLnBrk="0" hangingPunct="0">
              <a:lnSpc>
                <a:spcPct val="90000"/>
              </a:lnSpc>
              <a:spcBef>
                <a:spcPct val="20000"/>
              </a:spcBef>
              <a:buClr>
                <a:srgbClr val="0066FF"/>
              </a:buClr>
              <a:buSzPct val="150000"/>
              <a:buFont typeface="Wingdings" pitchFamily="2" charset="2"/>
              <a:buNone/>
              <a:defRPr/>
            </a:pPr>
            <a:endParaRPr lang="fr-FR" sz="3600" b="1" kern="0" dirty="0">
              <a:latin typeface="+mn-lt"/>
            </a:endParaRPr>
          </a:p>
          <a:p>
            <a:pPr eaLnBrk="0" hangingPunct="0">
              <a:lnSpc>
                <a:spcPct val="90000"/>
              </a:lnSpc>
              <a:spcBef>
                <a:spcPct val="20000"/>
              </a:spcBef>
              <a:buClr>
                <a:srgbClr val="0066FF"/>
              </a:buClr>
              <a:buSzPct val="150000"/>
              <a:buFont typeface="Wingdings" pitchFamily="2" charset="2"/>
              <a:buChar char="v"/>
              <a:defRPr/>
            </a:pPr>
            <a:endParaRPr lang="fr-FR" sz="3600" b="1" kern="0" dirty="0">
              <a:latin typeface="+mn-lt"/>
            </a:endParaRPr>
          </a:p>
          <a:p>
            <a:pPr eaLnBrk="0" hangingPunct="0">
              <a:lnSpc>
                <a:spcPct val="90000"/>
              </a:lnSpc>
              <a:spcBef>
                <a:spcPct val="20000"/>
              </a:spcBef>
              <a:buClr>
                <a:srgbClr val="0066FF"/>
              </a:buClr>
              <a:buSzPct val="150000"/>
              <a:buFont typeface="Wingdings" pitchFamily="2" charset="2"/>
              <a:buNone/>
              <a:defRPr/>
            </a:pPr>
            <a:endParaRPr lang="fr-FR" sz="3600" b="1" kern="0" dirty="0">
              <a:latin typeface="+mn-lt"/>
            </a:endParaRPr>
          </a:p>
        </p:txBody>
      </p:sp>
      <p:sp>
        <p:nvSpPr>
          <p:cNvPr id="11" name="Rectangle 10"/>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9" name="Image 8" descr="Signature mail Vincent (3)"/>
          <p:cNvPicPr>
            <a:picLocks noChangeArrowheads="1"/>
          </p:cNvPicPr>
          <p:nvPr/>
        </p:nvPicPr>
        <p:blipFill>
          <a:blip r:embed="rId4"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0125" y="285750"/>
            <a:ext cx="7672388" cy="531813"/>
          </a:xfrm>
        </p:spPr>
        <p:txBody>
          <a:bodyPr/>
          <a:lstStyle/>
          <a:p>
            <a:pPr>
              <a:defRPr/>
            </a:pPr>
            <a:r>
              <a:rPr lang="fr-FR" sz="2800" b="1" dirty="0" smtClean="0">
                <a:effectLst>
                  <a:outerShdw blurRad="38100" dist="38100" dir="2700000" algn="tl">
                    <a:srgbClr val="000000">
                      <a:alpha val="43137"/>
                    </a:srgbClr>
                  </a:outerShdw>
                </a:effectLst>
              </a:rPr>
              <a:t>Qui sommes-nous ?</a:t>
            </a:r>
          </a:p>
        </p:txBody>
      </p:sp>
      <p:pic>
        <p:nvPicPr>
          <p:cNvPr id="7171" name="Picture 5"/>
          <p:cNvPicPr>
            <a:picLocks noChangeAspect="1" noChangeArrowheads="1"/>
          </p:cNvPicPr>
          <p:nvPr/>
        </p:nvPicPr>
        <p:blipFill>
          <a:blip r:embed="rId2" cstate="print"/>
          <a:srcRect/>
          <a:stretch>
            <a:fillRect/>
          </a:stretch>
        </p:blipFill>
        <p:spPr bwMode="auto">
          <a:xfrm>
            <a:off x="357188" y="1285875"/>
            <a:ext cx="2808287" cy="2746375"/>
          </a:xfrm>
          <a:prstGeom prst="rect">
            <a:avLst/>
          </a:prstGeom>
          <a:noFill/>
          <a:ln w="9525">
            <a:noFill/>
            <a:miter lim="800000"/>
            <a:headEnd/>
            <a:tailEnd/>
          </a:ln>
        </p:spPr>
      </p:pic>
      <p:sp>
        <p:nvSpPr>
          <p:cNvPr id="11" name="Rectangle 6"/>
          <p:cNvSpPr>
            <a:spLocks noChangeArrowheads="1"/>
          </p:cNvSpPr>
          <p:nvPr/>
        </p:nvSpPr>
        <p:spPr bwMode="auto">
          <a:xfrm>
            <a:off x="3571875" y="1500188"/>
            <a:ext cx="5214938" cy="1857375"/>
          </a:xfrm>
          <a:prstGeom prst="rect">
            <a:avLst/>
          </a:prstGeom>
          <a:noFill/>
          <a:ln w="9525">
            <a:noFill/>
            <a:miter lim="800000"/>
            <a:headEnd/>
            <a:tailEnd/>
          </a:ln>
        </p:spPr>
        <p:txBody>
          <a:bodyPr/>
          <a:lstStyle/>
          <a:p>
            <a:pPr eaLnBrk="0" hangingPunct="0">
              <a:lnSpc>
                <a:spcPct val="90000"/>
              </a:lnSpc>
              <a:buClr>
                <a:srgbClr val="3399FF"/>
              </a:buClr>
              <a:buFont typeface="Wingdings" pitchFamily="2" charset="2"/>
              <a:buChar char="Ø"/>
              <a:defRPr/>
            </a:pPr>
            <a:r>
              <a:rPr lang="fr-FR" sz="1600" b="1" kern="0" dirty="0">
                <a:solidFill>
                  <a:srgbClr val="3399FF"/>
                </a:solidFill>
                <a:latin typeface="Century Gothic" pitchFamily="34" charset="0"/>
              </a:rPr>
              <a:t> Un réseau exclusif de vente-conseil à domicile :</a:t>
            </a:r>
          </a:p>
          <a:p>
            <a:pPr>
              <a:defRPr/>
            </a:pPr>
            <a:endParaRPr lang="fr-FR" sz="1600" kern="0" dirty="0">
              <a:latin typeface="Century Gothic" pitchFamily="34" charset="0"/>
            </a:endParaRPr>
          </a:p>
          <a:p>
            <a:pPr algn="just">
              <a:defRPr/>
            </a:pPr>
            <a:r>
              <a:rPr lang="fr-FR" sz="1600" kern="0" dirty="0">
                <a:latin typeface="Century Gothic" pitchFamily="34" charset="0"/>
              </a:rPr>
              <a:t>Nous disposons d’un réseau commercial dédié de </a:t>
            </a:r>
            <a:r>
              <a:rPr lang="fr-FR" sz="1600" kern="0" dirty="0" smtClean="0">
                <a:latin typeface="Century Gothic" pitchFamily="34" charset="0"/>
              </a:rPr>
              <a:t>800 </a:t>
            </a:r>
            <a:r>
              <a:rPr lang="fr-FR" sz="1600" kern="0" dirty="0">
                <a:latin typeface="Century Gothic" pitchFamily="34" charset="0"/>
              </a:rPr>
              <a:t>salariés rattachés à 155 bureaux en France.</a:t>
            </a:r>
          </a:p>
          <a:p>
            <a:pPr>
              <a:defRPr/>
            </a:pPr>
            <a:endParaRPr lang="fr-FR" sz="1600" kern="0" dirty="0">
              <a:latin typeface="Century Gothic" pitchFamily="34" charset="0"/>
            </a:endParaRPr>
          </a:p>
          <a:p>
            <a:pPr algn="just">
              <a:defRPr/>
            </a:pPr>
            <a:r>
              <a:rPr lang="fr-FR" sz="1600" kern="0" dirty="0">
                <a:latin typeface="Century Gothic" pitchFamily="34" charset="0"/>
              </a:rPr>
              <a:t>Par l'étendue et la densité de notre réseau, nous créons une relation de proximité avec une clientèle de particuliers et de professionnels indépendants.</a:t>
            </a:r>
          </a:p>
          <a:p>
            <a:pPr>
              <a:defRPr/>
            </a:pPr>
            <a:endParaRPr lang="fr-FR" sz="1600" dirty="0"/>
          </a:p>
        </p:txBody>
      </p:sp>
      <p:sp>
        <p:nvSpPr>
          <p:cNvPr id="12" name="Rectangle 3"/>
          <p:cNvSpPr txBox="1">
            <a:spLocks noChangeArrowheads="1"/>
          </p:cNvSpPr>
          <p:nvPr/>
        </p:nvSpPr>
        <p:spPr bwMode="auto">
          <a:xfrm>
            <a:off x="428625" y="4000500"/>
            <a:ext cx="8286750" cy="2286000"/>
          </a:xfrm>
          <a:prstGeom prst="rect">
            <a:avLst/>
          </a:prstGeom>
          <a:noFill/>
          <a:ln w="9525">
            <a:noFill/>
            <a:miter lim="800000"/>
            <a:headEnd/>
            <a:tailEnd/>
          </a:ln>
        </p:spPr>
        <p:txBody>
          <a:bodyPr/>
          <a:lstStyle/>
          <a:p>
            <a:pPr eaLnBrk="0" hangingPunct="0">
              <a:lnSpc>
                <a:spcPct val="90000"/>
              </a:lnSpc>
              <a:buClr>
                <a:srgbClr val="006699"/>
              </a:buClr>
              <a:buFont typeface="Wingdings" pitchFamily="2" charset="2"/>
              <a:buChar char="Ø"/>
              <a:defRPr/>
            </a:pPr>
            <a:endParaRPr lang="fr-FR" sz="1600" kern="0" dirty="0">
              <a:latin typeface="Century Gothic" pitchFamily="34" charset="0"/>
            </a:endParaRPr>
          </a:p>
          <a:p>
            <a:pPr eaLnBrk="0" hangingPunct="0">
              <a:lnSpc>
                <a:spcPct val="90000"/>
              </a:lnSpc>
              <a:buClr>
                <a:srgbClr val="3399FF"/>
              </a:buClr>
              <a:buFont typeface="Wingdings" pitchFamily="2" charset="2"/>
              <a:buChar char="Ø"/>
              <a:defRPr/>
            </a:pPr>
            <a:r>
              <a:rPr lang="fr-FR" sz="1600" b="1" kern="0" dirty="0">
                <a:solidFill>
                  <a:srgbClr val="3399FF"/>
                </a:solidFill>
                <a:latin typeface="Century Gothic" pitchFamily="34" charset="0"/>
              </a:rPr>
              <a:t> Une méthode commerciale « historique » :</a:t>
            </a:r>
          </a:p>
          <a:p>
            <a:pPr eaLnBrk="0" hangingPunct="0">
              <a:lnSpc>
                <a:spcPct val="90000"/>
              </a:lnSpc>
              <a:buClr>
                <a:srgbClr val="006699"/>
              </a:buClr>
              <a:defRPr/>
            </a:pPr>
            <a:endParaRPr lang="fr-FR" sz="1600" kern="0" dirty="0">
              <a:latin typeface="Century Gothic" pitchFamily="34" charset="0"/>
            </a:endParaRPr>
          </a:p>
          <a:p>
            <a:pPr eaLnBrk="0" hangingPunct="0">
              <a:lnSpc>
                <a:spcPct val="80000"/>
              </a:lnSpc>
              <a:buClr>
                <a:srgbClr val="006699"/>
              </a:buClr>
              <a:defRPr/>
            </a:pPr>
            <a:r>
              <a:rPr lang="fr-FR" sz="1600" kern="0" dirty="0">
                <a:latin typeface="Century Gothic" pitchFamily="34" charset="0"/>
              </a:rPr>
              <a:t>Nos conseillers ont pour mission d'apporter à nos clients, à leur domicile ou sur leur lieu d'activité, dans le cadre d'une relation personnalisée, un conseil adapté à leur situation.</a:t>
            </a:r>
          </a:p>
          <a:p>
            <a:pPr eaLnBrk="0" hangingPunct="0">
              <a:lnSpc>
                <a:spcPct val="80000"/>
              </a:lnSpc>
              <a:buClr>
                <a:srgbClr val="006699"/>
              </a:buClr>
              <a:defRPr/>
            </a:pPr>
            <a:endParaRPr lang="fr-FR" sz="1600" kern="0" dirty="0">
              <a:latin typeface="Century Gothic" pitchFamily="34" charset="0"/>
            </a:endParaRPr>
          </a:p>
          <a:p>
            <a:pPr algn="just" eaLnBrk="0" hangingPunct="0">
              <a:lnSpc>
                <a:spcPct val="80000"/>
              </a:lnSpc>
              <a:buClr>
                <a:srgbClr val="006699"/>
              </a:buClr>
              <a:defRPr/>
            </a:pPr>
            <a:r>
              <a:rPr lang="fr-FR" sz="1600" kern="0" dirty="0">
                <a:latin typeface="Century Gothic" pitchFamily="34" charset="0"/>
              </a:rPr>
              <a:t>Les commerciaux développent leur portefeuille de clients par une approche de proximité, propre à Prévoir : </a:t>
            </a:r>
            <a:r>
              <a:rPr lang="fr-FR" sz="1600" kern="0" dirty="0">
                <a:solidFill>
                  <a:srgbClr val="3399FF"/>
                </a:solidFill>
                <a:latin typeface="Century Gothic" pitchFamily="34" charset="0"/>
              </a:rPr>
              <a:t>« la coopération ». </a:t>
            </a:r>
          </a:p>
          <a:p>
            <a:pPr algn="just" eaLnBrk="0" hangingPunct="0">
              <a:lnSpc>
                <a:spcPct val="80000"/>
              </a:lnSpc>
              <a:buClr>
                <a:srgbClr val="006699"/>
              </a:buClr>
              <a:defRPr/>
            </a:pPr>
            <a:r>
              <a:rPr lang="fr-FR" sz="1600" kern="0" dirty="0">
                <a:latin typeface="Century Gothic" pitchFamily="34" charset="0"/>
              </a:rPr>
              <a:t>Nos clients sont nos ambassadeurs et nous recommandent auprès de </a:t>
            </a:r>
            <a:r>
              <a:rPr lang="fr-FR" sz="1600" kern="0" dirty="0" smtClean="0">
                <a:latin typeface="Century Gothic" pitchFamily="34" charset="0"/>
              </a:rPr>
              <a:t>leur</a:t>
            </a:r>
          </a:p>
          <a:p>
            <a:pPr algn="just" eaLnBrk="0" hangingPunct="0">
              <a:lnSpc>
                <a:spcPct val="80000"/>
              </a:lnSpc>
              <a:buClr>
                <a:srgbClr val="006699"/>
              </a:buClr>
              <a:defRPr/>
            </a:pPr>
            <a:r>
              <a:rPr lang="fr-FR" sz="1600" kern="0" dirty="0" smtClean="0">
                <a:latin typeface="Century Gothic" pitchFamily="34" charset="0"/>
              </a:rPr>
              <a:t> </a:t>
            </a:r>
            <a:r>
              <a:rPr lang="fr-FR" sz="1600" kern="0" dirty="0">
                <a:latin typeface="Century Gothic" pitchFamily="34" charset="0"/>
              </a:rPr>
              <a:t>famille, leurs amis, leurs collègues.</a:t>
            </a:r>
          </a:p>
        </p:txBody>
      </p:sp>
      <p:sp>
        <p:nvSpPr>
          <p:cNvPr id="13" name="Rectangle 12"/>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8" name="Image 7" descr="Signature mail Vincent (3)"/>
          <p:cNvPicPr>
            <a:picLocks noChangeArrowheads="1"/>
          </p:cNvPicPr>
          <p:nvPr/>
        </p:nvPicPr>
        <p:blipFill>
          <a:blip r:embed="rId3"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0125" y="285750"/>
            <a:ext cx="7672388" cy="531813"/>
          </a:xfrm>
        </p:spPr>
        <p:txBody>
          <a:bodyPr/>
          <a:lstStyle/>
          <a:p>
            <a:pPr>
              <a:defRPr/>
            </a:pPr>
            <a:r>
              <a:rPr lang="fr-FR" sz="2800" b="1" dirty="0" smtClean="0">
                <a:effectLst>
                  <a:outerShdw blurRad="38100" dist="38100" dir="2700000" algn="tl">
                    <a:srgbClr val="000000">
                      <a:alpha val="43137"/>
                    </a:srgbClr>
                  </a:outerShdw>
                </a:effectLst>
              </a:rPr>
              <a:t>Qui sommes-nous ?</a:t>
            </a:r>
          </a:p>
        </p:txBody>
      </p:sp>
      <p:sp>
        <p:nvSpPr>
          <p:cNvPr id="8" name="Rectangle 3"/>
          <p:cNvSpPr txBox="1">
            <a:spLocks noChangeArrowheads="1"/>
          </p:cNvSpPr>
          <p:nvPr/>
        </p:nvSpPr>
        <p:spPr bwMode="auto">
          <a:xfrm>
            <a:off x="214313" y="1357313"/>
            <a:ext cx="8715375" cy="5143500"/>
          </a:xfrm>
          <a:prstGeom prst="rect">
            <a:avLst/>
          </a:prstGeom>
          <a:noFill/>
          <a:ln w="9525">
            <a:noFill/>
            <a:miter lim="800000"/>
            <a:headEnd/>
            <a:tailEnd/>
          </a:ln>
        </p:spPr>
        <p:txBody>
          <a:bodyPr/>
          <a:lstStyle/>
          <a:p>
            <a:pPr>
              <a:spcBef>
                <a:spcPct val="20000"/>
              </a:spcBef>
              <a:buClr>
                <a:srgbClr val="3399FF"/>
              </a:buClr>
              <a:buFont typeface="Wingdings" pitchFamily="2" charset="2"/>
              <a:buChar char="Ø"/>
              <a:defRPr/>
            </a:pPr>
            <a:r>
              <a:rPr lang="fr-FR" sz="1600" b="1" kern="0" dirty="0">
                <a:solidFill>
                  <a:srgbClr val="3399FF"/>
                </a:solidFill>
                <a:latin typeface="Century Gothic" pitchFamily="34" charset="0"/>
              </a:rPr>
              <a:t> Prévoir en quelques chiffres …</a:t>
            </a:r>
          </a:p>
          <a:p>
            <a:pPr marL="342900" indent="-342900" algn="ctr">
              <a:spcBef>
                <a:spcPct val="20000"/>
              </a:spcBef>
              <a:buClr>
                <a:schemeClr val="tx1"/>
              </a:buClr>
              <a:defRPr/>
            </a:pPr>
            <a:endParaRPr lang="fr-FR" sz="1600" kern="0" dirty="0">
              <a:latin typeface="Century Gothic" pitchFamily="34" charset="0"/>
            </a:endParaRPr>
          </a:p>
          <a:p>
            <a:pPr marL="342900" indent="-342900" algn="ctr">
              <a:spcBef>
                <a:spcPct val="20000"/>
              </a:spcBef>
              <a:buClr>
                <a:schemeClr val="tx1"/>
              </a:buClr>
              <a:defRPr/>
            </a:pPr>
            <a:r>
              <a:rPr lang="fr-FR" sz="1600" kern="0" dirty="0">
                <a:solidFill>
                  <a:srgbClr val="3399FF"/>
                </a:solidFill>
                <a:latin typeface="Century Gothic" pitchFamily="34" charset="0"/>
              </a:rPr>
              <a:t>280 000 foyers-clients : </a:t>
            </a:r>
            <a:r>
              <a:rPr lang="fr-FR" sz="1600" kern="0" dirty="0" smtClean="0">
                <a:latin typeface="Century Gothic" pitchFamily="34" charset="0"/>
              </a:rPr>
              <a:t>350 500 </a:t>
            </a:r>
            <a:r>
              <a:rPr lang="fr-FR" sz="1600" kern="0" dirty="0">
                <a:latin typeface="Century Gothic" pitchFamily="34" charset="0"/>
              </a:rPr>
              <a:t>clients individuels, </a:t>
            </a:r>
            <a:r>
              <a:rPr lang="fr-FR" sz="1600" kern="0" dirty="0" smtClean="0">
                <a:latin typeface="Century Gothic" pitchFamily="34" charset="0"/>
              </a:rPr>
              <a:t>740 </a:t>
            </a:r>
            <a:r>
              <a:rPr lang="fr-FR" sz="1600" kern="0" dirty="0">
                <a:latin typeface="Century Gothic" pitchFamily="34" charset="0"/>
              </a:rPr>
              <a:t>000 contrats individuels en </a:t>
            </a:r>
            <a:r>
              <a:rPr lang="fr-FR" sz="1600" kern="0" dirty="0" smtClean="0">
                <a:latin typeface="Century Gothic" pitchFamily="34" charset="0"/>
              </a:rPr>
              <a:t>cours</a:t>
            </a:r>
            <a:endParaRPr lang="fr-FR" sz="1600" kern="0" dirty="0">
              <a:latin typeface="Century Gothic" pitchFamily="34" charset="0"/>
            </a:endParaRPr>
          </a:p>
          <a:p>
            <a:pPr marL="342900" indent="-342900" algn="ctr">
              <a:spcBef>
                <a:spcPct val="20000"/>
              </a:spcBef>
              <a:buClr>
                <a:schemeClr val="tx1"/>
              </a:buClr>
              <a:defRPr/>
            </a:pPr>
            <a:r>
              <a:rPr lang="fr-FR" sz="1600" kern="0" dirty="0" smtClean="0">
                <a:solidFill>
                  <a:srgbClr val="3399FF"/>
                </a:solidFill>
                <a:latin typeface="Century Gothic" pitchFamily="34" charset="0"/>
              </a:rPr>
              <a:t>514 </a:t>
            </a:r>
            <a:r>
              <a:rPr lang="fr-FR" sz="1600" kern="0" dirty="0">
                <a:solidFill>
                  <a:srgbClr val="3399FF"/>
                </a:solidFill>
                <a:latin typeface="Century Gothic" pitchFamily="34" charset="0"/>
              </a:rPr>
              <a:t>millions d’euros </a:t>
            </a:r>
            <a:r>
              <a:rPr lang="fr-FR" sz="1600" kern="0" dirty="0">
                <a:latin typeface="Century Gothic" pitchFamily="34" charset="0"/>
              </a:rPr>
              <a:t>de chiffre d’affaires en </a:t>
            </a:r>
            <a:r>
              <a:rPr lang="fr-FR" sz="1600" kern="0" dirty="0" smtClean="0">
                <a:latin typeface="Century Gothic" pitchFamily="34" charset="0"/>
              </a:rPr>
              <a:t>2013</a:t>
            </a:r>
            <a:endParaRPr lang="fr-FR" sz="1600" kern="0" dirty="0">
              <a:latin typeface="Century Gothic" pitchFamily="34" charset="0"/>
            </a:endParaRPr>
          </a:p>
          <a:p>
            <a:pPr marL="342900" indent="-342900" algn="ctr">
              <a:spcBef>
                <a:spcPct val="20000"/>
              </a:spcBef>
              <a:buClr>
                <a:schemeClr val="tx1"/>
              </a:buClr>
              <a:defRPr/>
            </a:pPr>
            <a:r>
              <a:rPr lang="fr-FR" sz="1600" kern="0" dirty="0" smtClean="0">
                <a:solidFill>
                  <a:srgbClr val="3399FF"/>
                </a:solidFill>
                <a:latin typeface="Century Gothic" pitchFamily="34" charset="0"/>
              </a:rPr>
              <a:t>206 </a:t>
            </a:r>
            <a:r>
              <a:rPr lang="fr-FR" sz="1600" kern="0" dirty="0">
                <a:solidFill>
                  <a:srgbClr val="3399FF"/>
                </a:solidFill>
                <a:latin typeface="Century Gothic" pitchFamily="34" charset="0"/>
              </a:rPr>
              <a:t>associations </a:t>
            </a:r>
            <a:r>
              <a:rPr lang="fr-FR" sz="1600" kern="0" dirty="0">
                <a:latin typeface="Century Gothic" pitchFamily="34" charset="0"/>
              </a:rPr>
              <a:t>sponsorisées en </a:t>
            </a:r>
            <a:r>
              <a:rPr lang="fr-FR" sz="1600" kern="0" dirty="0" smtClean="0">
                <a:latin typeface="Century Gothic" pitchFamily="34" charset="0"/>
              </a:rPr>
              <a:t>2013</a:t>
            </a:r>
            <a:endParaRPr lang="fr-FR" sz="1600" kern="0" dirty="0">
              <a:latin typeface="Century Gothic" pitchFamily="34" charset="0"/>
            </a:endParaRPr>
          </a:p>
          <a:p>
            <a:pPr marL="342900" indent="-342900" algn="ctr">
              <a:spcBef>
                <a:spcPct val="20000"/>
              </a:spcBef>
              <a:buClr>
                <a:schemeClr val="tx1"/>
              </a:buClr>
              <a:defRPr/>
            </a:pPr>
            <a:endParaRPr lang="fr-FR" sz="1600" kern="0" dirty="0">
              <a:latin typeface="Century Gothic" pitchFamily="34" charset="0"/>
            </a:endParaRPr>
          </a:p>
          <a:p>
            <a:pPr marL="342900" indent="-342900">
              <a:spcBef>
                <a:spcPct val="20000"/>
              </a:spcBef>
              <a:buClr>
                <a:srgbClr val="3399FF"/>
              </a:buClr>
              <a:buFont typeface="Wingdings" pitchFamily="2" charset="2"/>
              <a:buChar char="Ø"/>
              <a:defRPr/>
            </a:pPr>
            <a:r>
              <a:rPr lang="fr-FR" sz="1600" b="1" kern="0" dirty="0">
                <a:solidFill>
                  <a:srgbClr val="3399FF"/>
                </a:solidFill>
                <a:latin typeface="Century Gothic" pitchFamily="34" charset="0"/>
              </a:rPr>
              <a:t>Prévoir  Partenaire du sport professionnel </a:t>
            </a:r>
            <a:r>
              <a:rPr lang="fr-FR" sz="1600" b="1" kern="0" dirty="0" smtClean="0">
                <a:solidFill>
                  <a:srgbClr val="3399FF"/>
                </a:solidFill>
                <a:latin typeface="Century Gothic" pitchFamily="34" charset="0"/>
              </a:rPr>
              <a:t>:</a:t>
            </a:r>
          </a:p>
          <a:p>
            <a:pPr marL="342900" lvl="3" indent="-342900">
              <a:spcBef>
                <a:spcPct val="20000"/>
              </a:spcBef>
              <a:buClr>
                <a:srgbClr val="3399FF"/>
              </a:buClr>
              <a:defRPr/>
            </a:pPr>
            <a:r>
              <a:rPr lang="fr-FR" sz="1600" kern="0" dirty="0" smtClean="0">
                <a:latin typeface="Century Gothic" pitchFamily="34" charset="0"/>
              </a:rPr>
              <a:t>Partenaire </a:t>
            </a:r>
            <a:r>
              <a:rPr lang="fr-FR" sz="1600" kern="0" dirty="0">
                <a:latin typeface="Century Gothic" pitchFamily="34" charset="0"/>
              </a:rPr>
              <a:t>du </a:t>
            </a:r>
            <a:r>
              <a:rPr lang="fr-FR" sz="1600" kern="0" dirty="0" smtClean="0">
                <a:solidFill>
                  <a:srgbClr val="3399FF"/>
                </a:solidFill>
                <a:latin typeface="Century Gothic" pitchFamily="34" charset="0"/>
              </a:rPr>
              <a:t>VAFC     </a:t>
            </a:r>
            <a:r>
              <a:rPr lang="fr-FR" sz="1600" kern="0" dirty="0" smtClean="0">
                <a:latin typeface="Century Gothic" pitchFamily="34" charset="0"/>
              </a:rPr>
              <a:t>Partenaire du</a:t>
            </a:r>
            <a:r>
              <a:rPr lang="fr-FR" sz="1600" kern="0" dirty="0" smtClean="0">
                <a:solidFill>
                  <a:srgbClr val="3399FF"/>
                </a:solidFill>
                <a:latin typeface="Century Gothic" pitchFamily="34" charset="0"/>
              </a:rPr>
              <a:t> </a:t>
            </a:r>
            <a:r>
              <a:rPr lang="fr-FR" sz="1600" kern="0" dirty="0" smtClean="0">
                <a:solidFill>
                  <a:srgbClr val="0099FF"/>
                </a:solidFill>
                <a:latin typeface="Century Gothic" pitchFamily="34" charset="0"/>
              </a:rPr>
              <a:t>TFC</a:t>
            </a:r>
            <a:r>
              <a:rPr lang="fr-FR" sz="1600" kern="0" dirty="0" smtClean="0">
                <a:latin typeface="Century Gothic" pitchFamily="34" charset="0"/>
              </a:rPr>
              <a:t>     Partenaire </a:t>
            </a:r>
            <a:r>
              <a:rPr lang="fr-FR" sz="1600" kern="0" dirty="0" smtClean="0">
                <a:solidFill>
                  <a:srgbClr val="3399FF"/>
                </a:solidFill>
                <a:latin typeface="Century Gothic" pitchFamily="34" charset="0"/>
              </a:rPr>
              <a:t>du CHASSELAY</a:t>
            </a:r>
          </a:p>
          <a:p>
            <a:pPr marL="342900" lvl="3" indent="-342900">
              <a:spcBef>
                <a:spcPct val="20000"/>
              </a:spcBef>
              <a:buClr>
                <a:srgbClr val="3399FF"/>
              </a:buClr>
              <a:defRPr/>
            </a:pPr>
            <a:endParaRPr lang="fr-FR" sz="1600" kern="0" dirty="0" smtClean="0">
              <a:solidFill>
                <a:srgbClr val="3399FF"/>
              </a:solidFill>
              <a:latin typeface="Century Gothic" pitchFamily="34" charset="0"/>
            </a:endParaRPr>
          </a:p>
          <a:p>
            <a:pPr marL="342900" lvl="3" indent="-342900">
              <a:spcBef>
                <a:spcPct val="20000"/>
              </a:spcBef>
              <a:buClr>
                <a:srgbClr val="3399FF"/>
              </a:buClr>
              <a:defRPr/>
            </a:pPr>
            <a:endParaRPr lang="fr-FR" sz="1600" kern="0" dirty="0" smtClean="0">
              <a:solidFill>
                <a:srgbClr val="3399FF"/>
              </a:solidFill>
              <a:latin typeface="Century Gothic" pitchFamily="34" charset="0"/>
            </a:endParaRPr>
          </a:p>
          <a:p>
            <a:pPr marL="342900" lvl="3" indent="-342900">
              <a:spcBef>
                <a:spcPct val="20000"/>
              </a:spcBef>
              <a:buClr>
                <a:srgbClr val="3399FF"/>
              </a:buClr>
              <a:defRPr/>
            </a:pPr>
            <a:endParaRPr lang="fr-FR" sz="1600" kern="0" dirty="0" smtClean="0">
              <a:solidFill>
                <a:srgbClr val="3399FF"/>
              </a:solidFill>
              <a:latin typeface="Century Gothic" pitchFamily="34" charset="0"/>
            </a:endParaRPr>
          </a:p>
          <a:p>
            <a:pPr marL="342900" lvl="3" indent="-342900">
              <a:spcBef>
                <a:spcPct val="20000"/>
              </a:spcBef>
              <a:buClr>
                <a:srgbClr val="3399FF"/>
              </a:buClr>
              <a:defRPr/>
            </a:pPr>
            <a:r>
              <a:rPr lang="fr-FR" sz="1600" kern="0" dirty="0" smtClean="0">
                <a:latin typeface="Century Gothic" pitchFamily="34" charset="0"/>
              </a:rPr>
              <a:t>Partenaire des </a:t>
            </a:r>
            <a:r>
              <a:rPr lang="fr-FR" sz="1600" kern="0" dirty="0" smtClean="0">
                <a:solidFill>
                  <a:srgbClr val="3399FF"/>
                </a:solidFill>
                <a:latin typeface="Century Gothic" pitchFamily="34" charset="0"/>
              </a:rPr>
              <a:t>Drakkars de Caen </a:t>
            </a:r>
          </a:p>
          <a:p>
            <a:pPr marL="342900" lvl="3" indent="-342900">
              <a:spcBef>
                <a:spcPct val="20000"/>
              </a:spcBef>
              <a:buClr>
                <a:srgbClr val="3399FF"/>
              </a:buClr>
              <a:defRPr/>
            </a:pPr>
            <a:r>
              <a:rPr lang="fr-FR" sz="1600" kern="0" dirty="0" smtClean="0">
                <a:solidFill>
                  <a:srgbClr val="3399FF"/>
                </a:solidFill>
                <a:latin typeface="Century Gothic" pitchFamily="34" charset="0"/>
              </a:rPr>
              <a:t>         (hockey sur glace)</a:t>
            </a:r>
            <a:endParaRPr lang="fr-FR" sz="1600" kern="0" dirty="0">
              <a:solidFill>
                <a:srgbClr val="3399FF"/>
              </a:solidFill>
              <a:latin typeface="Century Gothic" pitchFamily="34" charset="0"/>
            </a:endParaRPr>
          </a:p>
          <a:p>
            <a:pPr marL="342900" indent="-342900" algn="ctr">
              <a:spcBef>
                <a:spcPct val="20000"/>
              </a:spcBef>
              <a:buClr>
                <a:schemeClr val="tx1"/>
              </a:buClr>
              <a:defRPr/>
            </a:pPr>
            <a:endParaRPr lang="fr-FR" sz="1400" dirty="0"/>
          </a:p>
          <a:p>
            <a:pPr marL="342900" indent="-342900" algn="ctr">
              <a:spcBef>
                <a:spcPct val="20000"/>
              </a:spcBef>
              <a:buClr>
                <a:schemeClr val="tx1"/>
              </a:buClr>
              <a:defRPr/>
            </a:pPr>
            <a:endParaRPr lang="fr-FR" sz="1400" dirty="0"/>
          </a:p>
          <a:p>
            <a:pPr marL="342900" indent="-342900">
              <a:spcBef>
                <a:spcPct val="20000"/>
              </a:spcBef>
              <a:buClr>
                <a:schemeClr val="tx1"/>
              </a:buClr>
              <a:defRPr/>
            </a:pPr>
            <a:endParaRPr lang="fr-FR" sz="1200" kern="0" dirty="0">
              <a:latin typeface="+mn-lt"/>
            </a:endParaRPr>
          </a:p>
        </p:txBody>
      </p:sp>
      <p:sp>
        <p:nvSpPr>
          <p:cNvPr id="9" name="Rectangle 8"/>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8197" name="Image 9" descr="logo_VAFC_valenciennes_foot.jpg"/>
          <p:cNvPicPr>
            <a:picLocks noChangeAspect="1"/>
          </p:cNvPicPr>
          <p:nvPr/>
        </p:nvPicPr>
        <p:blipFill>
          <a:blip r:embed="rId2" cstate="print"/>
          <a:srcRect/>
          <a:stretch>
            <a:fillRect/>
          </a:stretch>
        </p:blipFill>
        <p:spPr bwMode="auto">
          <a:xfrm>
            <a:off x="1142976" y="3714752"/>
            <a:ext cx="577850" cy="673100"/>
          </a:xfrm>
          <a:prstGeom prst="rect">
            <a:avLst/>
          </a:prstGeom>
          <a:noFill/>
          <a:ln w="9525">
            <a:noFill/>
            <a:miter lim="800000"/>
            <a:headEnd/>
            <a:tailEnd/>
          </a:ln>
        </p:spPr>
      </p:pic>
      <p:pic>
        <p:nvPicPr>
          <p:cNvPr id="10" name="Picture 2" descr="https://encrypted-tbn2.gstatic.com/images?q=tbn:ANd9GcScIJSwiSCdlN0m3a7YGztOheiG8ZEB0qP51DrF5Le0RdDA-IXYIWTVaA">
            <a:hlinkClick r:id="rId3"/>
          </p:cNvPr>
          <p:cNvPicPr>
            <a:picLocks noChangeAspect="1" noChangeArrowheads="1"/>
          </p:cNvPicPr>
          <p:nvPr/>
        </p:nvPicPr>
        <p:blipFill>
          <a:blip r:embed="rId4" cstate="print"/>
          <a:srcRect/>
          <a:stretch>
            <a:fillRect/>
          </a:stretch>
        </p:blipFill>
        <p:spPr bwMode="auto">
          <a:xfrm>
            <a:off x="3286116" y="3714752"/>
            <a:ext cx="873130" cy="785818"/>
          </a:xfrm>
          <a:prstGeom prst="rect">
            <a:avLst/>
          </a:prstGeom>
          <a:noFill/>
        </p:spPr>
      </p:pic>
      <p:pic>
        <p:nvPicPr>
          <p:cNvPr id="11" name="Picture 2" descr="http://www.hockeyclubcaen.com/wp-content/uploads/2014/09/image14-70x60.jpg"/>
          <p:cNvPicPr>
            <a:picLocks noChangeAspect="1" noChangeArrowheads="1"/>
          </p:cNvPicPr>
          <p:nvPr/>
        </p:nvPicPr>
        <p:blipFill>
          <a:blip r:embed="rId5" cstate="print"/>
          <a:srcRect/>
          <a:stretch>
            <a:fillRect/>
          </a:stretch>
        </p:blipFill>
        <p:spPr bwMode="auto">
          <a:xfrm>
            <a:off x="1285852" y="5286388"/>
            <a:ext cx="857256" cy="734792"/>
          </a:xfrm>
          <a:prstGeom prst="rect">
            <a:avLst/>
          </a:prstGeom>
          <a:noFill/>
        </p:spPr>
      </p:pic>
      <p:pic>
        <p:nvPicPr>
          <p:cNvPr id="1026" name="Picture 2"/>
          <p:cNvPicPr>
            <a:picLocks noChangeAspect="1" noChangeArrowheads="1"/>
          </p:cNvPicPr>
          <p:nvPr/>
        </p:nvPicPr>
        <p:blipFill>
          <a:blip r:embed="rId6" cstate="print"/>
          <a:srcRect l="33492" t="34180" r="43448" b="10156"/>
          <a:stretch>
            <a:fillRect/>
          </a:stretch>
        </p:blipFill>
        <p:spPr bwMode="auto">
          <a:xfrm>
            <a:off x="7072330" y="2643182"/>
            <a:ext cx="1789710" cy="2428892"/>
          </a:xfrm>
          <a:prstGeom prst="rect">
            <a:avLst/>
          </a:prstGeom>
          <a:noFill/>
          <a:ln w="9525">
            <a:noFill/>
            <a:miter lim="800000"/>
            <a:headEnd/>
            <a:tailEnd/>
          </a:ln>
          <a:effectLst/>
        </p:spPr>
      </p:pic>
      <p:pic>
        <p:nvPicPr>
          <p:cNvPr id="1027" name="Picture 3"/>
          <p:cNvPicPr>
            <a:picLocks noChangeAspect="1" noChangeArrowheads="1"/>
          </p:cNvPicPr>
          <p:nvPr/>
        </p:nvPicPr>
        <p:blipFill>
          <a:blip r:embed="rId7" cstate="print"/>
          <a:srcRect l="44510" t="36328" r="44509" b="44141"/>
          <a:stretch>
            <a:fillRect/>
          </a:stretch>
        </p:blipFill>
        <p:spPr bwMode="auto">
          <a:xfrm>
            <a:off x="5357818" y="3714752"/>
            <a:ext cx="857256" cy="857256"/>
          </a:xfrm>
          <a:prstGeom prst="rect">
            <a:avLst/>
          </a:prstGeom>
          <a:noFill/>
          <a:ln w="9525">
            <a:noFill/>
            <a:miter lim="800000"/>
            <a:headEnd/>
            <a:tailEnd/>
          </a:ln>
          <a:effectLst/>
        </p:spPr>
      </p:pic>
      <p:pic>
        <p:nvPicPr>
          <p:cNvPr id="2" name="Picture 4"/>
          <p:cNvPicPr>
            <a:picLocks noChangeAspect="1" noChangeArrowheads="1"/>
          </p:cNvPicPr>
          <p:nvPr/>
        </p:nvPicPr>
        <p:blipFill>
          <a:blip r:embed="rId8" cstate="print"/>
          <a:srcRect l="11017" t="30469" r="80198" b="53906"/>
          <a:stretch>
            <a:fillRect/>
          </a:stretch>
        </p:blipFill>
        <p:spPr bwMode="auto">
          <a:xfrm>
            <a:off x="5786446" y="5143512"/>
            <a:ext cx="1143008" cy="1143008"/>
          </a:xfrm>
          <a:prstGeom prst="rect">
            <a:avLst/>
          </a:prstGeom>
          <a:noFill/>
          <a:ln w="9525">
            <a:noFill/>
            <a:miter lim="800000"/>
            <a:headEnd/>
            <a:tailEnd/>
          </a:ln>
          <a:effectLst/>
        </p:spPr>
      </p:pic>
      <p:pic>
        <p:nvPicPr>
          <p:cNvPr id="13" name="Image 12" descr="Signature mail Vincent (3)"/>
          <p:cNvPicPr>
            <a:picLocks noChangeArrowheads="1"/>
          </p:cNvPicPr>
          <p:nvPr/>
        </p:nvPicPr>
        <p:blipFill>
          <a:blip r:embed="rId9"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0125" y="285750"/>
            <a:ext cx="7672388" cy="531813"/>
          </a:xfrm>
        </p:spPr>
        <p:txBody>
          <a:bodyPr/>
          <a:lstStyle/>
          <a:p>
            <a:pPr>
              <a:defRPr/>
            </a:pPr>
            <a:r>
              <a:rPr lang="fr-FR" sz="2800" b="1" dirty="0" smtClean="0">
                <a:effectLst>
                  <a:outerShdw blurRad="38100" dist="38100" dir="2700000" algn="tl">
                    <a:srgbClr val="000000">
                      <a:alpha val="43137"/>
                    </a:srgbClr>
                  </a:outerShdw>
                </a:effectLst>
              </a:rPr>
              <a:t>Notre partenariat</a:t>
            </a:r>
          </a:p>
        </p:txBody>
      </p:sp>
      <p:sp>
        <p:nvSpPr>
          <p:cNvPr id="4" name="Rectangle 4"/>
          <p:cNvSpPr>
            <a:spLocks noChangeArrowheads="1"/>
          </p:cNvSpPr>
          <p:nvPr/>
        </p:nvSpPr>
        <p:spPr bwMode="auto">
          <a:xfrm>
            <a:off x="285750" y="1857375"/>
            <a:ext cx="8643938" cy="2000250"/>
          </a:xfrm>
          <a:prstGeom prst="rect">
            <a:avLst/>
          </a:prstGeom>
          <a:noFill/>
          <a:ln w="9525">
            <a:noFill/>
            <a:miter lim="800000"/>
            <a:headEnd/>
            <a:tailEnd/>
          </a:ln>
          <a:effectLst/>
        </p:spPr>
        <p:txBody>
          <a:bodyPr anchor="ctr"/>
          <a:lstStyle/>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buFontTx/>
              <a:buChar char="•"/>
              <a:defRPr/>
            </a:pPr>
            <a:endParaRPr lang="fr-FR" sz="1600" kern="0" dirty="0">
              <a:latin typeface="Century Gothic" pitchFamily="34" charset="0"/>
            </a:endParaRPr>
          </a:p>
          <a:p>
            <a:pPr marL="182563" indent="-182563">
              <a:spcBef>
                <a:spcPct val="20000"/>
              </a:spcBef>
              <a:buClr>
                <a:srgbClr val="0099FF"/>
              </a:buClr>
              <a:buFontTx/>
              <a:buChar char="•"/>
              <a:defRPr/>
            </a:pPr>
            <a:endParaRPr lang="fr-FR" sz="1600" kern="0" dirty="0">
              <a:latin typeface="Century Gothic" pitchFamily="34" charset="0"/>
            </a:endParaRPr>
          </a:p>
          <a:p>
            <a:pPr marL="182563" indent="-182563">
              <a:spcBef>
                <a:spcPct val="20000"/>
              </a:spcBef>
              <a:buClr>
                <a:srgbClr val="0099FF"/>
              </a:buClr>
              <a:buFont typeface="Wingdings" pitchFamily="2" charset="2"/>
              <a:buChar char="Ø"/>
              <a:defRPr/>
            </a:pPr>
            <a:r>
              <a:rPr lang="fr-FR" sz="1600" b="1" kern="0" dirty="0">
                <a:solidFill>
                  <a:srgbClr val="0099FF"/>
                </a:solidFill>
                <a:latin typeface="Century Gothic" pitchFamily="34" charset="0"/>
              </a:rPr>
              <a:t> Construction d’un partenariat gagnant/gagnant</a:t>
            </a:r>
          </a:p>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buFontTx/>
              <a:buChar char="•"/>
              <a:defRPr/>
            </a:pPr>
            <a:r>
              <a:rPr lang="fr-FR" sz="1600" kern="0" dirty="0">
                <a:latin typeface="Century Gothic" pitchFamily="34" charset="0"/>
              </a:rPr>
              <a:t>Vous apportez une aide financière et/ou matérielle et une information de qualité.</a:t>
            </a:r>
          </a:p>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buFontTx/>
              <a:buChar char="•"/>
              <a:defRPr/>
            </a:pPr>
            <a:r>
              <a:rPr lang="fr-FR" sz="1600" kern="0" dirty="0">
                <a:latin typeface="Century Gothic" pitchFamily="34" charset="0"/>
              </a:rPr>
              <a:t>Réalisation d’un mailing à destination des adhérents afin de présenter le partenariat entre l’association et le groupe Prévoir.</a:t>
            </a:r>
          </a:p>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buFontTx/>
              <a:buChar char="•"/>
              <a:defRPr/>
            </a:pPr>
            <a:r>
              <a:rPr lang="fr-FR" sz="1600" kern="0" dirty="0">
                <a:latin typeface="Century Gothic" pitchFamily="34" charset="0"/>
              </a:rPr>
              <a:t>Mise en évidence de l’impact de la démarche pour les adhérents et pour la reconnaissance du président vis-à-vis de ces derniers.</a:t>
            </a:r>
          </a:p>
          <a:p>
            <a:pPr marL="182563" indent="-182563">
              <a:spcBef>
                <a:spcPct val="20000"/>
              </a:spcBef>
              <a:buClr>
                <a:srgbClr val="0099FF"/>
              </a:buClr>
              <a:buFontTx/>
              <a:buChar char="•"/>
              <a:defRPr/>
            </a:pPr>
            <a:endParaRPr lang="fr-FR" sz="1600" kern="0" dirty="0">
              <a:latin typeface="Century Gothic" pitchFamily="34" charset="0"/>
            </a:endParaRPr>
          </a:p>
          <a:p>
            <a:pPr marL="182563" indent="-182563">
              <a:spcBef>
                <a:spcPct val="20000"/>
              </a:spcBef>
              <a:buClr>
                <a:srgbClr val="0099FF"/>
              </a:buClr>
              <a:defRPr/>
            </a:pPr>
            <a:endParaRPr lang="fr-FR" sz="1600" kern="0" dirty="0">
              <a:latin typeface="Century Gothic" pitchFamily="34" charset="0"/>
            </a:endParaRPr>
          </a:p>
          <a:p>
            <a:pPr indent="182563" algn="ctr">
              <a:defRPr/>
            </a:pPr>
            <a:endParaRPr lang="fr-FR" dirty="0"/>
          </a:p>
        </p:txBody>
      </p:sp>
      <p:pic>
        <p:nvPicPr>
          <p:cNvPr id="9220" name="Image 4" descr="images.jpg"/>
          <p:cNvPicPr>
            <a:picLocks noChangeAspect="1"/>
          </p:cNvPicPr>
          <p:nvPr/>
        </p:nvPicPr>
        <p:blipFill>
          <a:blip r:embed="rId2" cstate="print"/>
          <a:srcRect/>
          <a:stretch>
            <a:fillRect/>
          </a:stretch>
        </p:blipFill>
        <p:spPr bwMode="auto">
          <a:xfrm>
            <a:off x="3214688" y="4214813"/>
            <a:ext cx="2714625" cy="2030412"/>
          </a:xfrm>
          <a:prstGeom prst="rect">
            <a:avLst/>
          </a:prstGeom>
          <a:noFill/>
          <a:ln w="9525">
            <a:noFill/>
            <a:miter lim="800000"/>
            <a:headEnd/>
            <a:tailEnd/>
          </a:ln>
        </p:spPr>
      </p:pic>
      <p:sp>
        <p:nvSpPr>
          <p:cNvPr id="6" name="Rectangle 5"/>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8" name="Image 7" descr="Signature mail Vincent (3)"/>
          <p:cNvPicPr>
            <a:picLocks noChangeArrowheads="1"/>
          </p:cNvPicPr>
          <p:nvPr/>
        </p:nvPicPr>
        <p:blipFill>
          <a:blip r:embed="rId3"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0125" y="285750"/>
            <a:ext cx="7672388" cy="531813"/>
          </a:xfrm>
        </p:spPr>
        <p:txBody>
          <a:bodyPr/>
          <a:lstStyle/>
          <a:p>
            <a:pPr>
              <a:defRPr/>
            </a:pPr>
            <a:r>
              <a:rPr lang="fr-FR" sz="2800" b="1" dirty="0" smtClean="0">
                <a:effectLst>
                  <a:outerShdw blurRad="38100" dist="38100" dir="2700000" algn="tl">
                    <a:srgbClr val="000000">
                      <a:alpha val="43137"/>
                    </a:srgbClr>
                  </a:outerShdw>
                </a:effectLst>
              </a:rPr>
              <a:t>Notre partenariat : nos apports</a:t>
            </a:r>
          </a:p>
        </p:txBody>
      </p:sp>
      <p:sp>
        <p:nvSpPr>
          <p:cNvPr id="6" name="Rectangle 5"/>
          <p:cNvSpPr/>
          <p:nvPr/>
        </p:nvSpPr>
        <p:spPr>
          <a:xfrm>
            <a:off x="428625" y="1285875"/>
            <a:ext cx="7572375" cy="1531938"/>
          </a:xfrm>
          <a:prstGeom prst="rect">
            <a:avLst/>
          </a:prstGeom>
        </p:spPr>
        <p:txBody>
          <a:bodyPr>
            <a:spAutoFit/>
          </a:bodyPr>
          <a:lstStyle/>
          <a:p>
            <a:pPr>
              <a:spcBef>
                <a:spcPct val="20000"/>
              </a:spcBef>
              <a:buClr>
                <a:srgbClr val="0099FF"/>
              </a:buClr>
              <a:buFont typeface="Wingdings" pitchFamily="2" charset="2"/>
              <a:buChar char="Ø"/>
              <a:defRPr/>
            </a:pPr>
            <a:r>
              <a:rPr lang="fr-FR" kern="0" dirty="0">
                <a:latin typeface="Century Gothic" pitchFamily="34" charset="0"/>
              </a:rPr>
              <a:t> </a:t>
            </a:r>
            <a:r>
              <a:rPr lang="fr-FR" sz="1600" b="1" kern="0" dirty="0">
                <a:solidFill>
                  <a:srgbClr val="0099FF"/>
                </a:solidFill>
                <a:latin typeface="Century Gothic" pitchFamily="34" charset="0"/>
              </a:rPr>
              <a:t>Aide financière : </a:t>
            </a:r>
            <a:r>
              <a:rPr lang="fr-FR" sz="1600" kern="0" dirty="0">
                <a:latin typeface="Century Gothic" pitchFamily="34" charset="0"/>
              </a:rPr>
              <a:t>en fonction du nombre d’adhérents</a:t>
            </a:r>
          </a:p>
          <a:p>
            <a:pPr>
              <a:spcBef>
                <a:spcPct val="20000"/>
              </a:spcBef>
              <a:buClr>
                <a:srgbClr val="0099FF"/>
              </a:buClr>
              <a:defRPr/>
            </a:pPr>
            <a:endParaRPr lang="fr-FR" sz="1600" kern="0" dirty="0">
              <a:latin typeface="Century Gothic" pitchFamily="34" charset="0"/>
            </a:endParaRPr>
          </a:p>
          <a:p>
            <a:pPr>
              <a:spcBef>
                <a:spcPct val="20000"/>
              </a:spcBef>
              <a:buClr>
                <a:srgbClr val="0099FF"/>
              </a:buClr>
              <a:buFont typeface="Wingdings" pitchFamily="2" charset="2"/>
              <a:buChar char="Ø"/>
              <a:defRPr/>
            </a:pPr>
            <a:r>
              <a:rPr lang="fr-FR" sz="1600" b="1" kern="0" dirty="0">
                <a:latin typeface="Century Gothic" pitchFamily="34" charset="0"/>
              </a:rPr>
              <a:t> </a:t>
            </a:r>
            <a:r>
              <a:rPr lang="fr-FR" sz="1600" b="1" kern="0" dirty="0">
                <a:solidFill>
                  <a:srgbClr val="0099FF"/>
                </a:solidFill>
                <a:latin typeface="Century Gothic" pitchFamily="34" charset="0"/>
              </a:rPr>
              <a:t>Aide matérielle : </a:t>
            </a:r>
            <a:r>
              <a:rPr lang="fr-FR" sz="1600" kern="0" dirty="0">
                <a:latin typeface="Century Gothic" pitchFamily="34" charset="0"/>
              </a:rPr>
              <a:t>fourniture d’équipements sportifs </a:t>
            </a:r>
          </a:p>
          <a:p>
            <a:pPr>
              <a:spcBef>
                <a:spcPct val="20000"/>
              </a:spcBef>
              <a:buClr>
                <a:srgbClr val="0099FF"/>
              </a:buClr>
              <a:defRPr/>
            </a:pPr>
            <a:r>
              <a:rPr lang="fr-FR" sz="1600" kern="0" dirty="0">
                <a:latin typeface="Century Gothic" pitchFamily="34" charset="0"/>
              </a:rPr>
              <a:t>     (maillots, ballons, sacs de sport…). </a:t>
            </a:r>
          </a:p>
          <a:p>
            <a:pPr algn="just">
              <a:defRPr/>
            </a:pPr>
            <a:endParaRPr lang="fr-FR" kern="0" dirty="0">
              <a:latin typeface="Century Gothic" pitchFamily="34" charset="0"/>
            </a:endParaRPr>
          </a:p>
        </p:txBody>
      </p:sp>
      <p:sp>
        <p:nvSpPr>
          <p:cNvPr id="7" name="Rectangle 4"/>
          <p:cNvSpPr>
            <a:spLocks noChangeArrowheads="1"/>
          </p:cNvSpPr>
          <p:nvPr/>
        </p:nvSpPr>
        <p:spPr bwMode="auto">
          <a:xfrm>
            <a:off x="428625" y="3214688"/>
            <a:ext cx="8215313" cy="2071687"/>
          </a:xfrm>
          <a:prstGeom prst="rect">
            <a:avLst/>
          </a:prstGeom>
          <a:noFill/>
          <a:ln w="9525">
            <a:noFill/>
            <a:miter lim="800000"/>
            <a:headEnd/>
            <a:tailEnd/>
          </a:ln>
          <a:effectLst/>
        </p:spPr>
        <p:txBody>
          <a:bodyPr anchor="ctr"/>
          <a:lstStyle/>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defRPr/>
            </a:pPr>
            <a:r>
              <a:rPr lang="fr-FR" sz="1600" i="1" kern="0" dirty="0">
                <a:latin typeface="Century Gothic" pitchFamily="34" charset="0"/>
              </a:rPr>
              <a:t>   </a:t>
            </a:r>
          </a:p>
          <a:p>
            <a:pPr marL="182563" indent="-182563">
              <a:spcBef>
                <a:spcPct val="20000"/>
              </a:spcBef>
              <a:buClr>
                <a:srgbClr val="0099FF"/>
              </a:buClr>
              <a:defRPr/>
            </a:pPr>
            <a:endParaRPr lang="fr-FR" sz="1600" i="1" kern="0" dirty="0">
              <a:latin typeface="Century Gothic" pitchFamily="34" charset="0"/>
            </a:endParaRPr>
          </a:p>
          <a:p>
            <a:pPr marL="182563" indent="-182563">
              <a:spcBef>
                <a:spcPct val="20000"/>
              </a:spcBef>
              <a:buClr>
                <a:srgbClr val="0099FF"/>
              </a:buClr>
              <a:defRPr/>
            </a:pPr>
            <a:r>
              <a:rPr lang="fr-FR" sz="1600" i="1" kern="0" dirty="0">
                <a:latin typeface="Century Gothic" pitchFamily="34" charset="0"/>
              </a:rPr>
              <a:t>   La remise de ce matériel se fait lors d’un évènement </a:t>
            </a:r>
          </a:p>
          <a:p>
            <a:pPr marL="182563" indent="-182563">
              <a:spcBef>
                <a:spcPct val="20000"/>
              </a:spcBef>
              <a:buClr>
                <a:srgbClr val="0099FF"/>
              </a:buClr>
              <a:defRPr/>
            </a:pPr>
            <a:r>
              <a:rPr lang="fr-FR" sz="1600" i="1" kern="0" dirty="0">
                <a:latin typeface="Century Gothic" pitchFamily="34" charset="0"/>
              </a:rPr>
              <a:t>   particulier (inauguration ou match) et en présence de tous </a:t>
            </a:r>
          </a:p>
          <a:p>
            <a:pPr marL="182563" indent="-182563">
              <a:spcBef>
                <a:spcPct val="20000"/>
              </a:spcBef>
              <a:buClr>
                <a:srgbClr val="0099FF"/>
              </a:buClr>
              <a:defRPr/>
            </a:pPr>
            <a:r>
              <a:rPr lang="fr-FR" sz="1600" i="1" kern="0" dirty="0">
                <a:latin typeface="Century Gothic" pitchFamily="34" charset="0"/>
              </a:rPr>
              <a:t>   les membres du club.</a:t>
            </a:r>
          </a:p>
          <a:p>
            <a:pPr marL="182563" indent="-182563">
              <a:spcBef>
                <a:spcPct val="20000"/>
              </a:spcBef>
              <a:buClr>
                <a:srgbClr val="0099FF"/>
              </a:buClr>
              <a:defRPr/>
            </a:pPr>
            <a:endParaRPr lang="fr-FR" sz="1600" i="1" kern="0" dirty="0">
              <a:latin typeface="Century Gothic" pitchFamily="34" charset="0"/>
            </a:endParaRPr>
          </a:p>
          <a:p>
            <a:pPr marL="182563" indent="-182563">
              <a:spcBef>
                <a:spcPct val="20000"/>
              </a:spcBef>
              <a:buClr>
                <a:srgbClr val="0099FF"/>
              </a:buClr>
              <a:buFont typeface="Wingdings" pitchFamily="2" charset="2"/>
              <a:buChar char="Ø"/>
              <a:defRPr/>
            </a:pPr>
            <a:r>
              <a:rPr lang="fr-FR" sz="1600" b="1" kern="0" dirty="0">
                <a:solidFill>
                  <a:srgbClr val="0099FF"/>
                </a:solidFill>
                <a:latin typeface="Century Gothic" pitchFamily="34" charset="0"/>
              </a:rPr>
              <a:t> Les moyens d’animation possibles :</a:t>
            </a:r>
            <a:endParaRPr lang="fr-FR" sz="1600" kern="0" dirty="0">
              <a:solidFill>
                <a:srgbClr val="0099FF"/>
              </a:solidFill>
              <a:latin typeface="Century Gothic" pitchFamily="34" charset="0"/>
            </a:endParaRPr>
          </a:p>
          <a:p>
            <a:pPr marL="182563" indent="-182563">
              <a:spcBef>
                <a:spcPct val="20000"/>
              </a:spcBef>
              <a:buClr>
                <a:srgbClr val="0099FF"/>
              </a:buClr>
              <a:defRPr/>
            </a:pPr>
            <a:endParaRPr lang="fr-FR" sz="1600" i="1" kern="0" dirty="0">
              <a:latin typeface="Century Gothic" pitchFamily="34" charset="0"/>
            </a:endParaRPr>
          </a:p>
          <a:p>
            <a:pPr marL="182563" indent="-182563">
              <a:spcBef>
                <a:spcPct val="20000"/>
              </a:spcBef>
              <a:buClr>
                <a:srgbClr val="0099FF"/>
              </a:buClr>
              <a:buSzPct val="120000"/>
              <a:buFont typeface="Arial" pitchFamily="34" charset="0"/>
              <a:buChar char="•"/>
              <a:defRPr/>
            </a:pPr>
            <a:r>
              <a:rPr lang="fr-FR" sz="1600" b="1" kern="0" dirty="0">
                <a:latin typeface="Century Gothic" pitchFamily="34" charset="0"/>
              </a:rPr>
              <a:t>Organisation d’une tombola </a:t>
            </a:r>
            <a:r>
              <a:rPr lang="fr-FR" sz="1600" kern="0" dirty="0">
                <a:latin typeface="Century Gothic" pitchFamily="34" charset="0"/>
              </a:rPr>
              <a:t>permettant de gagner des objets publicitaires et récupérer des noms supplémentaires qui ne seraient pas dans le fichier de l’association.</a:t>
            </a:r>
          </a:p>
          <a:p>
            <a:pPr marL="182563" indent="-182563">
              <a:spcBef>
                <a:spcPct val="20000"/>
              </a:spcBef>
              <a:buClr>
                <a:srgbClr val="0099FF"/>
              </a:buClr>
              <a:buSzPct val="120000"/>
              <a:defRPr/>
            </a:pPr>
            <a:endParaRPr lang="fr-FR" sz="1600" i="1" kern="0" dirty="0">
              <a:latin typeface="Century Gothic" pitchFamily="34" charset="0"/>
            </a:endParaRPr>
          </a:p>
          <a:p>
            <a:pPr marL="182563" indent="-182563">
              <a:spcBef>
                <a:spcPct val="20000"/>
              </a:spcBef>
              <a:buClr>
                <a:srgbClr val="0099FF"/>
              </a:buClr>
              <a:buSzPct val="120000"/>
              <a:buFont typeface="Arial" pitchFamily="34" charset="0"/>
              <a:buChar char="•"/>
              <a:defRPr/>
            </a:pPr>
            <a:r>
              <a:rPr lang="fr-FR" sz="1600" b="1" kern="0" dirty="0">
                <a:latin typeface="Century Gothic" pitchFamily="34" charset="0"/>
              </a:rPr>
              <a:t>Tenue d’un stand </a:t>
            </a:r>
            <a:r>
              <a:rPr lang="fr-FR" sz="1600" kern="0" dirty="0">
                <a:latin typeface="Century Gothic" pitchFamily="34" charset="0"/>
              </a:rPr>
              <a:t>lors des manifestations sportives ou culturelles </a:t>
            </a:r>
          </a:p>
          <a:p>
            <a:pPr marL="182563" indent="-182563">
              <a:spcBef>
                <a:spcPct val="20000"/>
              </a:spcBef>
              <a:buClr>
                <a:srgbClr val="0099FF"/>
              </a:buClr>
              <a:buSzPct val="120000"/>
              <a:defRPr/>
            </a:pPr>
            <a:endParaRPr lang="fr-FR" sz="1600" kern="0" dirty="0">
              <a:latin typeface="Century Gothic" pitchFamily="34" charset="0"/>
            </a:endParaRPr>
          </a:p>
          <a:p>
            <a:pPr marL="182563" indent="-182563">
              <a:spcBef>
                <a:spcPct val="20000"/>
              </a:spcBef>
              <a:buClr>
                <a:srgbClr val="0099FF"/>
              </a:buClr>
              <a:buSzPct val="120000"/>
              <a:buFont typeface="Arial" pitchFamily="34" charset="0"/>
              <a:buChar char="•"/>
              <a:defRPr/>
            </a:pPr>
            <a:r>
              <a:rPr lang="fr-FR" sz="1600" b="1" kern="0" dirty="0">
                <a:latin typeface="Century Gothic" pitchFamily="34" charset="0"/>
              </a:rPr>
              <a:t>Organisation d’un goûter ou cocktail </a:t>
            </a:r>
            <a:r>
              <a:rPr lang="fr-FR" sz="1600" kern="0" dirty="0">
                <a:latin typeface="Century Gothic" pitchFamily="34" charset="0"/>
              </a:rPr>
              <a:t>pour la clôture de l’évènement.</a:t>
            </a:r>
          </a:p>
          <a:p>
            <a:pPr marL="182563" indent="-182563">
              <a:spcBef>
                <a:spcPct val="20000"/>
              </a:spcBef>
              <a:buClr>
                <a:srgbClr val="0099FF"/>
              </a:buClr>
              <a:buFontTx/>
              <a:buChar char="•"/>
              <a:defRPr/>
            </a:pPr>
            <a:endParaRPr lang="fr-FR" sz="1600" kern="0" dirty="0">
              <a:latin typeface="Century Gothic" pitchFamily="34" charset="0"/>
            </a:endParaRPr>
          </a:p>
          <a:p>
            <a:pPr marL="182563" indent="-182563">
              <a:spcBef>
                <a:spcPct val="20000"/>
              </a:spcBef>
              <a:buClr>
                <a:srgbClr val="0099FF"/>
              </a:buClr>
              <a:defRPr/>
            </a:pPr>
            <a:endParaRPr lang="fr-FR" sz="1600" kern="0" dirty="0">
              <a:latin typeface="Century Gothic" pitchFamily="34" charset="0"/>
            </a:endParaRPr>
          </a:p>
          <a:p>
            <a:pPr indent="182563" algn="ctr">
              <a:defRPr/>
            </a:pPr>
            <a:endParaRPr lang="fr-FR" dirty="0"/>
          </a:p>
        </p:txBody>
      </p:sp>
      <p:pic>
        <p:nvPicPr>
          <p:cNvPr id="8" name="Picture 15"/>
          <p:cNvPicPr>
            <a:picLocks noChangeAspect="1" noChangeArrowheads="1"/>
          </p:cNvPicPr>
          <p:nvPr/>
        </p:nvPicPr>
        <p:blipFill>
          <a:blip r:embed="rId2" cstate="print"/>
          <a:srcRect/>
          <a:stretch>
            <a:fillRect/>
          </a:stretch>
        </p:blipFill>
        <p:spPr bwMode="auto">
          <a:xfrm>
            <a:off x="6643688" y="1785938"/>
            <a:ext cx="2379662" cy="178593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1" name="Image 10" descr="Signature mail Vincent (3)"/>
          <p:cNvPicPr>
            <a:picLocks noChangeArrowheads="1"/>
          </p:cNvPicPr>
          <p:nvPr/>
        </p:nvPicPr>
        <p:blipFill>
          <a:blip r:embed="rId3"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1000125" y="285750"/>
            <a:ext cx="7672388" cy="531813"/>
          </a:xfrm>
        </p:spPr>
        <p:txBody>
          <a:bodyPr/>
          <a:lstStyle/>
          <a:p>
            <a:pPr>
              <a:defRPr/>
            </a:pPr>
            <a:r>
              <a:rPr lang="fr-FR" sz="2800" b="1" dirty="0" smtClean="0">
                <a:effectLst>
                  <a:outerShdw blurRad="38100" dist="38100" dir="2700000" algn="tl">
                    <a:srgbClr val="000000">
                      <a:alpha val="43137"/>
                    </a:srgbClr>
                  </a:outerShdw>
                </a:effectLst>
              </a:rPr>
              <a:t>Notre partenariat : nos attentes</a:t>
            </a:r>
          </a:p>
        </p:txBody>
      </p:sp>
      <p:sp>
        <p:nvSpPr>
          <p:cNvPr id="9" name="Rectangle 3"/>
          <p:cNvSpPr txBox="1">
            <a:spLocks noChangeArrowheads="1"/>
          </p:cNvSpPr>
          <p:nvPr/>
        </p:nvSpPr>
        <p:spPr bwMode="auto">
          <a:xfrm>
            <a:off x="539750" y="1550988"/>
            <a:ext cx="4464050" cy="3735387"/>
          </a:xfrm>
          <a:prstGeom prst="rect">
            <a:avLst/>
          </a:prstGeom>
          <a:noFill/>
          <a:ln w="9525">
            <a:noFill/>
            <a:miter lim="800000"/>
            <a:headEnd/>
            <a:tailEnd/>
          </a:ln>
          <a:effectLst/>
        </p:spPr>
        <p:txBody>
          <a:bodyPr/>
          <a:lstStyle/>
          <a:p>
            <a:pPr marL="182563" indent="-182563">
              <a:spcBef>
                <a:spcPct val="20000"/>
              </a:spcBef>
              <a:buClr>
                <a:srgbClr val="0099FF"/>
              </a:buClr>
              <a:defRPr/>
            </a:pPr>
            <a:endParaRPr lang="fr-FR" sz="2500" kern="0" dirty="0">
              <a:solidFill>
                <a:srgbClr val="0099FF"/>
              </a:solidFill>
              <a:latin typeface="+mn-lt"/>
            </a:endParaRPr>
          </a:p>
          <a:p>
            <a:pPr marL="182563" indent="-182563">
              <a:spcBef>
                <a:spcPct val="20000"/>
              </a:spcBef>
              <a:buClr>
                <a:srgbClr val="0099FF"/>
              </a:buClr>
              <a:buFontTx/>
              <a:buChar char="•"/>
              <a:defRPr/>
            </a:pPr>
            <a:r>
              <a:rPr lang="fr-FR" sz="1600" kern="0" dirty="0">
                <a:latin typeface="Century Gothic" pitchFamily="34" charset="0"/>
              </a:rPr>
              <a:t>Récupérer </a:t>
            </a:r>
            <a:r>
              <a:rPr lang="fr-FR" sz="1600" kern="0" dirty="0" smtClean="0">
                <a:latin typeface="Century Gothic" pitchFamily="34" charset="0"/>
              </a:rPr>
              <a:t>un </a:t>
            </a:r>
            <a:r>
              <a:rPr lang="fr-FR" sz="1600" kern="0" smtClean="0">
                <a:latin typeface="Century Gothic" pitchFamily="34" charset="0"/>
              </a:rPr>
              <a:t>fichier d’adhérents qualifiée.</a:t>
            </a:r>
            <a:endParaRPr lang="fr-FR" sz="1600" kern="0" dirty="0">
              <a:latin typeface="Century Gothic" pitchFamily="34" charset="0"/>
            </a:endParaRPr>
          </a:p>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buFontTx/>
              <a:buChar char="•"/>
              <a:defRPr/>
            </a:pPr>
            <a:r>
              <a:rPr lang="fr-FR" sz="1600" kern="0" dirty="0">
                <a:latin typeface="Century Gothic" pitchFamily="34" charset="0"/>
              </a:rPr>
              <a:t>Réamorcer la coopération</a:t>
            </a:r>
          </a:p>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buFontTx/>
              <a:buChar char="•"/>
              <a:defRPr/>
            </a:pPr>
            <a:r>
              <a:rPr lang="fr-FR" sz="1600" kern="0" dirty="0">
                <a:latin typeface="Century Gothic" pitchFamily="34" charset="0"/>
              </a:rPr>
              <a:t>Vendre des contrats</a:t>
            </a:r>
          </a:p>
          <a:p>
            <a:pPr marL="182563" indent="-182563">
              <a:spcBef>
                <a:spcPct val="20000"/>
              </a:spcBef>
              <a:buClr>
                <a:srgbClr val="0099FF"/>
              </a:buClr>
              <a:defRPr/>
            </a:pPr>
            <a:endParaRPr lang="fr-FR" sz="1600" kern="0" dirty="0">
              <a:latin typeface="Century Gothic" pitchFamily="34" charset="0"/>
            </a:endParaRPr>
          </a:p>
          <a:p>
            <a:pPr marL="182563" indent="-182563">
              <a:spcBef>
                <a:spcPct val="20000"/>
              </a:spcBef>
              <a:buClr>
                <a:srgbClr val="0099FF"/>
              </a:buClr>
              <a:buFontTx/>
              <a:buChar char="•"/>
              <a:defRPr/>
            </a:pPr>
            <a:r>
              <a:rPr lang="fr-FR" sz="1600" kern="0" dirty="0">
                <a:latin typeface="Century Gothic" pitchFamily="34" charset="0"/>
              </a:rPr>
              <a:t>Développer notre notoriété : faire parler de nous pour développer une reconnaissance et une confiance locale</a:t>
            </a:r>
          </a:p>
          <a:p>
            <a:pPr marL="182563" indent="-182563">
              <a:spcBef>
                <a:spcPct val="20000"/>
              </a:spcBef>
              <a:buClr>
                <a:srgbClr val="0099FF"/>
              </a:buClr>
              <a:buFontTx/>
              <a:buChar char="•"/>
              <a:defRPr/>
            </a:pPr>
            <a:endParaRPr lang="fr-FR" kern="0" dirty="0">
              <a:latin typeface="+mn-lt"/>
            </a:endParaRPr>
          </a:p>
          <a:p>
            <a:pPr marL="182563" indent="-182563">
              <a:spcBef>
                <a:spcPct val="20000"/>
              </a:spcBef>
              <a:buClr>
                <a:srgbClr val="0099FF"/>
              </a:buClr>
              <a:defRPr/>
            </a:pPr>
            <a:endParaRPr lang="fr-FR" sz="2900" kern="0" dirty="0">
              <a:latin typeface="+mn-lt"/>
            </a:endParaRPr>
          </a:p>
        </p:txBody>
      </p:sp>
      <p:pic>
        <p:nvPicPr>
          <p:cNvPr id="11268" name="Picture 9"/>
          <p:cNvPicPr>
            <a:picLocks noChangeAspect="1" noChangeArrowheads="1"/>
          </p:cNvPicPr>
          <p:nvPr/>
        </p:nvPicPr>
        <p:blipFill>
          <a:blip r:embed="rId2" cstate="print"/>
          <a:srcRect/>
          <a:stretch>
            <a:fillRect/>
          </a:stretch>
        </p:blipFill>
        <p:spPr bwMode="auto">
          <a:xfrm>
            <a:off x="5143500" y="1928813"/>
            <a:ext cx="3646488" cy="2736850"/>
          </a:xfrm>
          <a:prstGeom prst="rect">
            <a:avLst/>
          </a:prstGeom>
          <a:noFill/>
          <a:ln w="9525">
            <a:solidFill>
              <a:srgbClr val="969696"/>
            </a:solidFill>
            <a:miter lim="800000"/>
            <a:headEnd/>
            <a:tailEnd/>
          </a:ln>
        </p:spPr>
      </p:pic>
      <p:sp>
        <p:nvSpPr>
          <p:cNvPr id="11" name="Rectangle 10"/>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7" name="Image 6" descr="Signature mail Vincent (3)"/>
          <p:cNvPicPr>
            <a:picLocks noChangeArrowheads="1"/>
          </p:cNvPicPr>
          <p:nvPr/>
        </p:nvPicPr>
        <p:blipFill>
          <a:blip r:embed="rId3"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88" y="0"/>
            <a:ext cx="7672387" cy="865188"/>
          </a:xfrm>
        </p:spPr>
        <p:txBody>
          <a:bodyPr/>
          <a:lstStyle/>
          <a:p>
            <a:pPr>
              <a:defRPr/>
            </a:pPr>
            <a:r>
              <a:rPr lang="fr-FR" sz="2800" b="1" dirty="0" smtClean="0">
                <a:effectLst>
                  <a:outerShdw blurRad="38100" dist="38100" dir="2700000" algn="tl">
                    <a:srgbClr val="000000">
                      <a:alpha val="43137"/>
                    </a:srgbClr>
                  </a:outerShdw>
                </a:effectLst>
              </a:rPr>
              <a:t>Exemples de partenariats</a:t>
            </a:r>
          </a:p>
        </p:txBody>
      </p:sp>
      <p:pic>
        <p:nvPicPr>
          <p:cNvPr id="6" name="Picture 5" descr="DSC_0511"/>
          <p:cNvPicPr>
            <a:picLocks noChangeAspect="1" noChangeArrowheads="1"/>
          </p:cNvPicPr>
          <p:nvPr/>
        </p:nvPicPr>
        <p:blipFill>
          <a:blip r:embed="rId2" cstate="print"/>
          <a:srcRect/>
          <a:stretch>
            <a:fillRect/>
          </a:stretch>
        </p:blipFill>
        <p:spPr bwMode="auto">
          <a:xfrm>
            <a:off x="71438" y="1285875"/>
            <a:ext cx="4319587" cy="2871788"/>
          </a:xfrm>
          <a:prstGeom prst="rect">
            <a:avLst/>
          </a:prstGeom>
          <a:ln>
            <a:noFill/>
          </a:ln>
          <a:effectLst>
            <a:outerShdw blurRad="292100" dist="139700" dir="2700000" algn="tl" rotWithShape="0">
              <a:srgbClr val="333333">
                <a:alpha val="65000"/>
              </a:srgbClr>
            </a:outerShdw>
          </a:effectLst>
        </p:spPr>
      </p:pic>
      <p:pic>
        <p:nvPicPr>
          <p:cNvPr id="7" name="Picture 8"/>
          <p:cNvPicPr>
            <a:picLocks noChangeAspect="1" noChangeArrowheads="1"/>
          </p:cNvPicPr>
          <p:nvPr/>
        </p:nvPicPr>
        <p:blipFill>
          <a:blip r:embed="rId3" cstate="print"/>
          <a:srcRect/>
          <a:stretch>
            <a:fillRect/>
          </a:stretch>
        </p:blipFill>
        <p:spPr bwMode="auto">
          <a:xfrm>
            <a:off x="5214938" y="1285875"/>
            <a:ext cx="3786187" cy="2786063"/>
          </a:xfrm>
          <a:prstGeom prst="rect">
            <a:avLst/>
          </a:prstGeom>
          <a:ln>
            <a:noFill/>
          </a:ln>
          <a:effectLst>
            <a:outerShdw blurRad="292100" dist="139700" dir="2700000" algn="tl" rotWithShape="0">
              <a:srgbClr val="333333">
                <a:alpha val="65000"/>
              </a:srgbClr>
            </a:outerShdw>
          </a:effectLst>
        </p:spPr>
      </p:pic>
      <p:sp>
        <p:nvSpPr>
          <p:cNvPr id="9" name="ZoneTexte 8"/>
          <p:cNvSpPr txBox="1"/>
          <p:nvPr/>
        </p:nvSpPr>
        <p:spPr>
          <a:xfrm>
            <a:off x="0" y="4214813"/>
            <a:ext cx="1714500" cy="369887"/>
          </a:xfrm>
          <a:prstGeom prst="rect">
            <a:avLst/>
          </a:prstGeom>
          <a:noFill/>
        </p:spPr>
        <p:txBody>
          <a:bodyPr>
            <a:spAutoFit/>
          </a:bodyPr>
          <a:lstStyle/>
          <a:p>
            <a:pPr>
              <a:defRPr/>
            </a:pPr>
            <a:r>
              <a:rPr lang="fr-FR" b="1" i="1" kern="0" dirty="0">
                <a:solidFill>
                  <a:srgbClr val="3399FF"/>
                </a:solidFill>
                <a:latin typeface="Century Gothic" pitchFamily="34" charset="0"/>
              </a:rPr>
              <a:t>Club de foot</a:t>
            </a:r>
          </a:p>
        </p:txBody>
      </p:sp>
      <p:sp>
        <p:nvSpPr>
          <p:cNvPr id="10" name="Rectangle 9"/>
          <p:cNvSpPr/>
          <p:nvPr/>
        </p:nvSpPr>
        <p:spPr>
          <a:xfrm>
            <a:off x="0" y="6000768"/>
            <a:ext cx="2815194" cy="369332"/>
          </a:xfrm>
          <a:prstGeom prst="rect">
            <a:avLst/>
          </a:prstGeom>
        </p:spPr>
        <p:txBody>
          <a:bodyPr wrap="none">
            <a:spAutoFit/>
          </a:bodyPr>
          <a:lstStyle/>
          <a:p>
            <a:pPr>
              <a:defRPr/>
            </a:pPr>
            <a:r>
              <a:rPr lang="fr-FR" b="1" i="1" kern="0" dirty="0">
                <a:solidFill>
                  <a:srgbClr val="3399FF"/>
                </a:solidFill>
                <a:latin typeface="Century Gothic" pitchFamily="34" charset="0"/>
              </a:rPr>
              <a:t>Club de </a:t>
            </a:r>
            <a:r>
              <a:rPr lang="fr-FR" b="1" i="1" kern="0" dirty="0" smtClean="0">
                <a:solidFill>
                  <a:srgbClr val="3399FF"/>
                </a:solidFill>
                <a:latin typeface="Century Gothic" pitchFamily="34" charset="0"/>
              </a:rPr>
              <a:t>basket Jassans</a:t>
            </a:r>
            <a:endParaRPr lang="fr-FR" b="1" i="1" kern="0" dirty="0">
              <a:solidFill>
                <a:srgbClr val="3399FF"/>
              </a:solidFill>
              <a:latin typeface="Century Gothic" pitchFamily="34" charset="0"/>
            </a:endParaRPr>
          </a:p>
        </p:txBody>
      </p:sp>
      <p:sp>
        <p:nvSpPr>
          <p:cNvPr id="11" name="Rectangle 10"/>
          <p:cNvSpPr/>
          <p:nvPr/>
        </p:nvSpPr>
        <p:spPr>
          <a:xfrm>
            <a:off x="7191375" y="4214813"/>
            <a:ext cx="1809750" cy="369887"/>
          </a:xfrm>
          <a:prstGeom prst="rect">
            <a:avLst/>
          </a:prstGeom>
        </p:spPr>
        <p:txBody>
          <a:bodyPr wrap="none">
            <a:spAutoFit/>
          </a:bodyPr>
          <a:lstStyle/>
          <a:p>
            <a:pPr>
              <a:defRPr/>
            </a:pPr>
            <a:r>
              <a:rPr lang="fr-FR" b="1" i="1" kern="0" dirty="0">
                <a:solidFill>
                  <a:srgbClr val="3399FF"/>
                </a:solidFill>
                <a:latin typeface="Century Gothic" pitchFamily="34" charset="0"/>
              </a:rPr>
              <a:t>Club de volley</a:t>
            </a:r>
          </a:p>
        </p:txBody>
      </p:sp>
      <p:sp>
        <p:nvSpPr>
          <p:cNvPr id="12" name="Rectangle 11"/>
          <p:cNvSpPr/>
          <p:nvPr/>
        </p:nvSpPr>
        <p:spPr>
          <a:xfrm>
            <a:off x="8429625" y="3571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27" name="Picture 3"/>
          <p:cNvPicPr>
            <a:picLocks noChangeAspect="1" noChangeArrowheads="1"/>
          </p:cNvPicPr>
          <p:nvPr/>
        </p:nvPicPr>
        <p:blipFill>
          <a:blip r:embed="rId4" cstate="print"/>
          <a:srcRect l="19802" t="23633" r="22547" b="21679"/>
          <a:stretch>
            <a:fillRect/>
          </a:stretch>
        </p:blipFill>
        <p:spPr bwMode="auto">
          <a:xfrm>
            <a:off x="2714612" y="4143380"/>
            <a:ext cx="4493901" cy="2195528"/>
          </a:xfrm>
          <a:prstGeom prst="rect">
            <a:avLst/>
          </a:prstGeom>
          <a:noFill/>
          <a:ln w="9525">
            <a:noFill/>
            <a:miter lim="800000"/>
            <a:headEnd/>
            <a:tailEnd/>
          </a:ln>
          <a:effectLst/>
        </p:spPr>
      </p:pic>
      <p:pic>
        <p:nvPicPr>
          <p:cNvPr id="14" name="Image 13" descr="Signature mail Vincent (3)"/>
          <p:cNvPicPr>
            <a:picLocks noChangeArrowheads="1"/>
          </p:cNvPicPr>
          <p:nvPr/>
        </p:nvPicPr>
        <p:blipFill>
          <a:blip r:embed="rId5" cstate="print"/>
          <a:srcRect r="18689" b="20000"/>
          <a:stretch>
            <a:fillRect/>
          </a:stretch>
        </p:blipFill>
        <p:spPr bwMode="auto">
          <a:xfrm>
            <a:off x="7900927" y="5714992"/>
            <a:ext cx="1243073" cy="11430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ésentation partenariat sportif et culturel">
  <a:themeElements>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Éclipse">
      <a:majorFont>
        <a:latin typeface="Arial"/>
        <a:ea typeface=""/>
        <a:cs typeface=""/>
      </a:majorFont>
      <a:minorFont>
        <a:latin typeface="Verdana"/>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É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É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É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É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É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É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É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É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É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É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49DF729CC1B469A9419BD32F7D0F5" ma:contentTypeVersion="1" ma:contentTypeDescription="Crée un document." ma:contentTypeScope="" ma:versionID="698c3a43cf74fb4ea0f7c7f61b76ffb6">
  <xsd:schema xmlns:xsd="http://www.w3.org/2001/XMLSchema" xmlns:p="http://schemas.microsoft.com/office/2006/metadata/properties" xmlns:ns1="http://schemas.microsoft.com/sharepoint/v3" targetNamespace="http://schemas.microsoft.com/office/2006/metadata/properties" ma:root="true" ma:fieldsID="5c9e6e3cf599a172eb09536612c3a12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du chap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D3DAF07-8DCA-4BFA-AD26-CD7E612CAA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FBD3A52-4664-427C-A41D-B0F4E441D62D}">
  <ds:schemaRefs>
    <ds:schemaRef ds:uri="http://schemas.microsoft.com/sharepoint/v3/contenttype/forms"/>
  </ds:schemaRefs>
</ds:datastoreItem>
</file>

<file path=customXml/itemProps3.xml><?xml version="1.0" encoding="utf-8"?>
<ds:datastoreItem xmlns:ds="http://schemas.openxmlformats.org/officeDocument/2006/customXml" ds:itemID="{C5333380-DFF3-4B68-B048-915621667D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Présentation partenariat sportif et culturel</Template>
  <TotalTime>58</TotalTime>
  <Words>635</Words>
  <Application>Microsoft Office PowerPoint</Application>
  <PresentationFormat>Affichage à l'écran (4:3)</PresentationFormat>
  <Paragraphs>116</Paragraphs>
  <Slides>11</Slides>
  <Notes>2</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Présentation partenariat sportif et culturel</vt:lpstr>
      <vt:lpstr>Diapositive 1</vt:lpstr>
      <vt:lpstr>Qui sommes-nous ?</vt:lpstr>
      <vt:lpstr>Qui sommes-nous ?</vt:lpstr>
      <vt:lpstr>Qui sommes-nous ?</vt:lpstr>
      <vt:lpstr>Qui sommes-nous ?</vt:lpstr>
      <vt:lpstr>Notre partenariat</vt:lpstr>
      <vt:lpstr>Notre partenariat : nos apports</vt:lpstr>
      <vt:lpstr>Notre partenariat : nos attentes</vt:lpstr>
      <vt:lpstr>Exemples de partenariats</vt:lpstr>
      <vt:lpstr>Exemples de partenariats</vt:lpstr>
      <vt:lpstr>Exemples de  lettres  d’introduction.</vt:lpstr>
    </vt:vector>
  </TitlesOfParts>
  <Company>PREVOIR VIE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Groupe Prevoir</dc:creator>
  <cp:lastModifiedBy>Groupe Prevoir</cp:lastModifiedBy>
  <cp:revision>8</cp:revision>
  <dcterms:created xsi:type="dcterms:W3CDTF">2014-12-03T15:45:46Z</dcterms:created>
  <dcterms:modified xsi:type="dcterms:W3CDTF">2014-12-15T13:27:56Z</dcterms:modified>
</cp:coreProperties>
</file>