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75" r:id="rId2"/>
    <p:sldId id="285" r:id="rId3"/>
    <p:sldId id="281" r:id="rId4"/>
    <p:sldId id="282" r:id="rId5"/>
    <p:sldId id="287" r:id="rId6"/>
    <p:sldId id="260" r:id="rId7"/>
    <p:sldId id="262" r:id="rId8"/>
    <p:sldId id="272" r:id="rId9"/>
    <p:sldId id="271" r:id="rId10"/>
    <p:sldId id="264" r:id="rId11"/>
    <p:sldId id="283" r:id="rId12"/>
    <p:sldId id="277" r:id="rId13"/>
    <p:sldId id="284" r:id="rId14"/>
    <p:sldId id="266" r:id="rId15"/>
    <p:sldId id="278" r:id="rId16"/>
    <p:sldId id="286" r:id="rId17"/>
    <p:sldId id="267" r:id="rId18"/>
    <p:sldId id="270" r:id="rId19"/>
    <p:sldId id="268" r:id="rId20"/>
    <p:sldId id="279" r:id="rId21"/>
    <p:sldId id="274" r:id="rId22"/>
  </p:sldIdLst>
  <p:sldSz cx="9144000" cy="6858000" type="screen4x3"/>
  <p:notesSz cx="6858000" cy="987425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326" y="-2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F57A15-0531-430F-A803-1E8DDC5701CC}" type="datetimeFigureOut">
              <a:rPr lang="fr-FR" smtClean="0"/>
              <a:pPr/>
              <a:t>18/11/2016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378824"/>
            <a:ext cx="29718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9378824"/>
            <a:ext cx="29718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BCB095-513D-42DD-A8E9-7394EECF43E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92C8E7-5F5E-43BE-B786-7ECC79675CB5}" type="datetimeFigureOut">
              <a:rPr lang="fr-FR" smtClean="0"/>
              <a:pPr/>
              <a:t>18/11/2016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62025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690269"/>
            <a:ext cx="5486400" cy="4443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718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9378824"/>
            <a:ext cx="29718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C58C2A-699B-46FA-A42D-FD202EFAD51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2423B-8703-4A98-BC4B-C125EF2BBBE7}" type="datetime1">
              <a:rPr lang="fr-FR" smtClean="0"/>
              <a:pPr/>
              <a:t>18/11/2016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Sainte Foy Pétanque 96 avenue Georges CLEMENCEAU 69110 Sainte Foy lès Lyon www.blogpetanque.com/stefoypetank69/ 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CF6C-F429-43B4-B51C-2A0B395EE10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A778C-8981-4BA8-A1ED-50F7D08C281E}" type="datetime1">
              <a:rPr lang="fr-FR" smtClean="0"/>
              <a:pPr/>
              <a:t>18/11/2016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Sainte Foy Pétanque 96 avenue Georges CLEMENCEAU 69110 Sainte Foy lès Lyon www.blogpetanque.com/stefoypetank69/ 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CF6C-F429-43B4-B51C-2A0B395EE10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52071-ABCD-4DD6-A46E-3E717634F708}" type="datetime1">
              <a:rPr lang="fr-FR" smtClean="0"/>
              <a:pPr/>
              <a:t>18/11/2016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Sainte Foy Pétanque 96 avenue Georges CLEMENCEAU 69110 Sainte Foy lès Lyon www.blogpetanque.com/stefoypetank69/ 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CF6C-F429-43B4-B51C-2A0B395EE10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85989-4F26-47AA-A0B9-7BD352BA11B9}" type="datetime1">
              <a:rPr lang="fr-FR" smtClean="0"/>
              <a:pPr/>
              <a:t>18/11/2016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Sainte Foy Pétanque 96 avenue Georges CLEMENCEAU 69110 Sainte Foy lès Lyon www.blogpetanque.com/stefoypetank69/ 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CF6C-F429-43B4-B51C-2A0B395EE10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54968-BBC1-43D4-82D2-14437C88427A}" type="datetime1">
              <a:rPr lang="fr-FR" smtClean="0"/>
              <a:pPr/>
              <a:t>18/11/2016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Sainte Foy Pétanque 96 avenue Georges CLEMENCEAU 69110 Sainte Foy lès Lyon www.blogpetanque.com/stefoypetank69/ 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CF6C-F429-43B4-B51C-2A0B395EE10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25625-9056-4C41-A58E-CB0443A038F2}" type="datetime1">
              <a:rPr lang="fr-FR" smtClean="0"/>
              <a:pPr/>
              <a:t>18/11/2016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Sainte Foy Pétanque 96 avenue Georges CLEMENCEAU 69110 Sainte Foy lès Lyon www.blogpetanque.com/stefoypetank69/ 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CF6C-F429-43B4-B51C-2A0B395EE10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E3B9B-7C81-4706-BF85-9B9EF782409F}" type="datetime1">
              <a:rPr lang="fr-FR" smtClean="0"/>
              <a:pPr/>
              <a:t>18/11/2016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Sainte Foy Pétanque 96 avenue Georges CLEMENCEAU 69110 Sainte Foy lès Lyon www.blogpetanque.com/stefoypetank69/ </a:t>
            </a: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CF6C-F429-43B4-B51C-2A0B395EE10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BA3D4-16B7-4A4C-89E3-186C22EF87D1}" type="datetime1">
              <a:rPr lang="fr-FR" smtClean="0"/>
              <a:pPr/>
              <a:t>18/11/2016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Sainte Foy Pétanque 96 avenue Georges CLEMENCEAU 69110 Sainte Foy lès Lyon www.blogpetanque.com/stefoypetank69/ 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CF6C-F429-43B4-B51C-2A0B395EE10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0575E-DAE4-45C2-8A2F-4D2AAD46C9FD}" type="datetime1">
              <a:rPr lang="fr-FR" smtClean="0"/>
              <a:pPr/>
              <a:t>18/11/2016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Sainte Foy Pétanque 96 avenue Georges CLEMENCEAU 69110 Sainte Foy lès Lyon www.blogpetanque.com/stefoypetank69/ 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CF6C-F429-43B4-B51C-2A0B395EE10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EE6F7-8406-493F-B174-41C3B023F4B4}" type="datetime1">
              <a:rPr lang="fr-FR" smtClean="0"/>
              <a:pPr/>
              <a:t>18/11/2016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Sainte Foy Pétanque 96 avenue Georges CLEMENCEAU 69110 Sainte Foy lès Lyon www.blogpetanque.com/stefoypetank69/ 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CF6C-F429-43B4-B51C-2A0B395EE10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6C4C9-C3C7-4551-9B90-857543D543C1}" type="datetime1">
              <a:rPr lang="fr-FR" smtClean="0"/>
              <a:pPr/>
              <a:t>18/11/2016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Sainte Foy Pétanque 96 avenue Georges CLEMENCEAU 69110 Sainte Foy lès Lyon www.blogpetanque.com/stefoypetank69/ 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CF6C-F429-43B4-B51C-2A0B395EE10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4BBD89-F9AA-46AC-8575-37EE9E0DC0AE}" type="datetime1">
              <a:rPr lang="fr-FR" smtClean="0"/>
              <a:pPr/>
              <a:t>18/11/2016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smtClean="0"/>
              <a:t>Sainte Foy Pétanque 96 avenue Georges CLEMENCEAU 69110 Sainte Foy lès Lyon www.blogpetanque.com/stefoypetank69/ 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86CF6C-F429-43B4-B51C-2A0B395EE10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11" Type="http://schemas.openxmlformats.org/officeDocument/2006/relationships/image" Target="../media/image36.jpeg"/><Relationship Id="rId5" Type="http://schemas.openxmlformats.org/officeDocument/2006/relationships/image" Target="../media/image30.jpeg"/><Relationship Id="rId10" Type="http://schemas.openxmlformats.org/officeDocument/2006/relationships/image" Target="../media/image35.jpeg"/><Relationship Id="rId4" Type="http://schemas.openxmlformats.org/officeDocument/2006/relationships/image" Target="../media/image29.jpeg"/><Relationship Id="rId9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13" Type="http://schemas.openxmlformats.org/officeDocument/2006/relationships/image" Target="../media/image47.jpeg"/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12" Type="http://schemas.openxmlformats.org/officeDocument/2006/relationships/image" Target="../media/image4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11" Type="http://schemas.openxmlformats.org/officeDocument/2006/relationships/image" Target="../media/image45.jpeg"/><Relationship Id="rId5" Type="http://schemas.openxmlformats.org/officeDocument/2006/relationships/image" Target="../media/image39.jpeg"/><Relationship Id="rId10" Type="http://schemas.openxmlformats.org/officeDocument/2006/relationships/image" Target="../media/image44.jpeg"/><Relationship Id="rId4" Type="http://schemas.openxmlformats.org/officeDocument/2006/relationships/image" Target="../media/image38.jpeg"/><Relationship Id="rId9" Type="http://schemas.openxmlformats.org/officeDocument/2006/relationships/image" Target="../media/image43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10" Type="http://schemas.openxmlformats.org/officeDocument/2006/relationships/image" Target="../media/image56.jpeg"/><Relationship Id="rId4" Type="http://schemas.openxmlformats.org/officeDocument/2006/relationships/image" Target="../media/image50.jpeg"/><Relationship Id="rId9" Type="http://schemas.openxmlformats.org/officeDocument/2006/relationships/image" Target="../media/image5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 descr="2016_10_04_04326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0" y="6309320"/>
            <a:ext cx="9144000" cy="548680"/>
          </a:xfrm>
        </p:spPr>
        <p:txBody>
          <a:bodyPr/>
          <a:lstStyle/>
          <a:p>
            <a:r>
              <a:rPr lang="fr-FR" dirty="0" smtClean="0">
                <a:solidFill>
                  <a:schemeClr val="tx1"/>
                </a:solidFill>
              </a:rPr>
              <a:t>Sainte Foy Pétanque 96 avenue Georges CLEMENCEAU 69110 Sainte Foy lès Lyon</a:t>
            </a:r>
          </a:p>
          <a:p>
            <a:r>
              <a:rPr lang="fr-FR" dirty="0" smtClean="0">
                <a:solidFill>
                  <a:schemeClr val="tx1"/>
                </a:solidFill>
              </a:rPr>
              <a:t> www.blogpetanque.com/stefoypetank69/ </a:t>
            </a:r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6" name="Picture 2" descr="G:\Petanque Ste Foye\Logos\2014\Recto carte membr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188640"/>
            <a:ext cx="2106414" cy="1372228"/>
          </a:xfrm>
          <a:prstGeom prst="rect">
            <a:avLst/>
          </a:prstGeom>
          <a:noFill/>
        </p:spPr>
      </p:pic>
      <p:sp>
        <p:nvSpPr>
          <p:cNvPr id="8" name="Sous-titre 2"/>
          <p:cNvSpPr txBox="1">
            <a:spLocks/>
          </p:cNvSpPr>
          <p:nvPr/>
        </p:nvSpPr>
        <p:spPr>
          <a:xfrm>
            <a:off x="395536" y="5733256"/>
            <a:ext cx="3960440" cy="8416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18 Novembre 2016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</a:endParaRPr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755576" y="764704"/>
            <a:ext cx="3816424" cy="20882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Assemblée générale </a:t>
            </a:r>
            <a:br>
              <a:rPr kumimoji="0" lang="fr-F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</a:br>
            <a:r>
              <a:rPr kumimoji="0" lang="fr-F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Extraordinaire </a:t>
            </a:r>
            <a:br>
              <a:rPr kumimoji="0" lang="fr-F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</a:br>
            <a:r>
              <a:rPr kumimoji="0" lang="fr-F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et Ordinaire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2016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>
                <a:latin typeface="Comic Sans MS" pitchFamily="66" charset="0"/>
              </a:rPr>
              <a:t>Résultats sportifs</a:t>
            </a:r>
            <a:endParaRPr lang="fr-FR" dirty="0">
              <a:latin typeface="Comic Sans MS" pitchFamily="66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1"/>
            <a:ext cx="4762872" cy="3989040"/>
          </a:xfrm>
        </p:spPr>
        <p:txBody>
          <a:bodyPr>
            <a:normAutofit/>
          </a:bodyPr>
          <a:lstStyle/>
          <a:p>
            <a:r>
              <a:rPr lang="fr-FR" dirty="0" smtClean="0"/>
              <a:t>Compétitions club</a:t>
            </a:r>
          </a:p>
          <a:p>
            <a:r>
              <a:rPr lang="fr-FR" dirty="0" smtClean="0"/>
              <a:t>Championnats </a:t>
            </a:r>
          </a:p>
          <a:p>
            <a:pPr lvl="1"/>
            <a:r>
              <a:rPr lang="fr-FR" dirty="0" smtClean="0"/>
              <a:t>Féminin,</a:t>
            </a:r>
          </a:p>
          <a:p>
            <a:pPr lvl="1"/>
            <a:r>
              <a:rPr lang="fr-FR" dirty="0" smtClean="0"/>
              <a:t>Masculin,</a:t>
            </a:r>
          </a:p>
          <a:p>
            <a:pPr lvl="1"/>
            <a:r>
              <a:rPr lang="fr-FR" dirty="0" smtClean="0"/>
              <a:t>Vétéran</a:t>
            </a:r>
          </a:p>
          <a:p>
            <a:r>
              <a:rPr lang="fr-FR" dirty="0" smtClean="0"/>
              <a:t>Coupe de France</a:t>
            </a:r>
          </a:p>
          <a:p>
            <a:r>
              <a:rPr lang="fr-FR" dirty="0" smtClean="0"/>
              <a:t>Concours divers</a:t>
            </a:r>
          </a:p>
        </p:txBody>
      </p:sp>
      <p:pic>
        <p:nvPicPr>
          <p:cNvPr id="6" name="Picture 2" descr="G:\Petanque Ste Foye\Logos\2014\Recto carte memb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6256" y="1"/>
            <a:ext cx="2267744" cy="1560868"/>
          </a:xfrm>
          <a:prstGeom prst="rect">
            <a:avLst/>
          </a:prstGeom>
          <a:noFill/>
        </p:spPr>
      </p:pic>
      <p:sp>
        <p:nvSpPr>
          <p:cNvPr id="7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0" y="6309320"/>
            <a:ext cx="9144000" cy="548680"/>
          </a:xfrm>
        </p:spPr>
        <p:txBody>
          <a:bodyPr/>
          <a:lstStyle/>
          <a:p>
            <a:endParaRPr lang="fr-FR" b="1" dirty="0" smtClean="0">
              <a:solidFill>
                <a:schemeClr val="tx1"/>
              </a:solidFill>
            </a:endParaRPr>
          </a:p>
          <a:p>
            <a:r>
              <a:rPr lang="fr-FR" b="1" dirty="0" smtClean="0">
                <a:solidFill>
                  <a:schemeClr val="tx1"/>
                </a:solidFill>
              </a:rPr>
              <a:t>Sainte Foy Pétanque </a:t>
            </a:r>
            <a:r>
              <a:rPr lang="fr-FR" dirty="0" smtClean="0">
                <a:solidFill>
                  <a:schemeClr val="tx1"/>
                </a:solidFill>
              </a:rPr>
              <a:t>96 avenue Georges CLEMENCEAU 69110 Sainte Foy lès Lyon</a:t>
            </a:r>
          </a:p>
          <a:p>
            <a:r>
              <a:rPr lang="en-US" b="1" u="sng" dirty="0" smtClean="0">
                <a:solidFill>
                  <a:schemeClr val="tx1"/>
                </a:solidFill>
              </a:rPr>
              <a:t>www.blogpetanque.com/stefoypetank69/</a:t>
            </a:r>
            <a:endParaRPr lang="fr-FR" dirty="0" smtClean="0">
              <a:solidFill>
                <a:schemeClr val="tx1"/>
              </a:solidFill>
            </a:endParaRPr>
          </a:p>
          <a:p>
            <a:endParaRPr lang="fr-FR" dirty="0"/>
          </a:p>
        </p:txBody>
      </p:sp>
      <p:pic>
        <p:nvPicPr>
          <p:cNvPr id="8" name="Image 7" descr="2016-05-04_000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52120" y="1700808"/>
            <a:ext cx="3275856" cy="2183904"/>
          </a:xfrm>
          <a:prstGeom prst="rect">
            <a:avLst/>
          </a:prstGeom>
        </p:spPr>
      </p:pic>
      <p:pic>
        <p:nvPicPr>
          <p:cNvPr id="9" name="Image 8" descr="2016-05-04_0001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3968" y="4005064"/>
            <a:ext cx="3491880" cy="232792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 descr="IMG_0049 (Copier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465532"/>
            <a:ext cx="9036496" cy="5998296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520" y="1124744"/>
            <a:ext cx="6851104" cy="1143000"/>
          </a:xfrm>
        </p:spPr>
        <p:txBody>
          <a:bodyPr>
            <a:normAutofit/>
          </a:bodyPr>
          <a:lstStyle/>
          <a:p>
            <a:r>
              <a:rPr lang="fr-FR" dirty="0" smtClean="0">
                <a:latin typeface="Comic Sans MS" pitchFamily="66" charset="0"/>
              </a:rPr>
              <a:t>Pétanque en fête</a:t>
            </a:r>
            <a:endParaRPr lang="fr-FR" dirty="0">
              <a:latin typeface="Comic Sans MS" pitchFamily="66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5915000" cy="4525963"/>
          </a:xfrm>
        </p:spPr>
        <p:txBody>
          <a:bodyPr>
            <a:normAutofit/>
          </a:bodyPr>
          <a:lstStyle/>
          <a:p>
            <a:endParaRPr lang="fr-FR" dirty="0" smtClean="0"/>
          </a:p>
          <a:p>
            <a:endParaRPr lang="fr-FR" dirty="0"/>
          </a:p>
        </p:txBody>
      </p:sp>
      <p:pic>
        <p:nvPicPr>
          <p:cNvPr id="6" name="Picture 2" descr="G:\Petanque Ste Foye\Logos\2014\Recto carte membr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1"/>
            <a:ext cx="2267744" cy="1560868"/>
          </a:xfrm>
          <a:prstGeom prst="rect">
            <a:avLst/>
          </a:prstGeom>
          <a:noFill/>
        </p:spPr>
      </p:pic>
      <p:sp>
        <p:nvSpPr>
          <p:cNvPr id="7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0" y="6309320"/>
            <a:ext cx="9144000" cy="548680"/>
          </a:xfrm>
        </p:spPr>
        <p:txBody>
          <a:bodyPr/>
          <a:lstStyle/>
          <a:p>
            <a:endParaRPr lang="fr-FR" b="1" dirty="0" smtClean="0">
              <a:solidFill>
                <a:schemeClr val="tx1"/>
              </a:solidFill>
            </a:endParaRPr>
          </a:p>
          <a:p>
            <a:r>
              <a:rPr lang="fr-FR" b="1" dirty="0" smtClean="0">
                <a:solidFill>
                  <a:schemeClr val="tx1"/>
                </a:solidFill>
              </a:rPr>
              <a:t>Sainte Foy Pétanque </a:t>
            </a:r>
            <a:r>
              <a:rPr lang="fr-FR" dirty="0" smtClean="0">
                <a:solidFill>
                  <a:schemeClr val="tx1"/>
                </a:solidFill>
              </a:rPr>
              <a:t>96 avenue Georges CLEMENCEAU 69110 Sainte Foy lès Lyon</a:t>
            </a:r>
          </a:p>
          <a:p>
            <a:r>
              <a:rPr lang="en-US" b="1" u="sng" dirty="0" smtClean="0">
                <a:solidFill>
                  <a:schemeClr val="tx1"/>
                </a:solidFill>
              </a:rPr>
              <a:t>www.blogpetanque.com/stefoypetank69/</a:t>
            </a:r>
            <a:endParaRPr lang="fr-FR" dirty="0" smtClean="0">
              <a:solidFill>
                <a:schemeClr val="tx1"/>
              </a:solidFill>
            </a:endParaRPr>
          </a:p>
          <a:p>
            <a:endParaRPr lang="fr-F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>
                <a:latin typeface="Comic Sans MS" pitchFamily="66" charset="0"/>
              </a:rPr>
              <a:t>Pétanque en fête</a:t>
            </a:r>
            <a:endParaRPr lang="fr-FR" dirty="0">
              <a:latin typeface="Comic Sans MS" pitchFamily="66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5915000" cy="4525963"/>
          </a:xfrm>
        </p:spPr>
        <p:txBody>
          <a:bodyPr>
            <a:normAutofit/>
          </a:bodyPr>
          <a:lstStyle/>
          <a:p>
            <a:endParaRPr lang="fr-FR" dirty="0" smtClean="0"/>
          </a:p>
          <a:p>
            <a:endParaRPr lang="fr-FR" dirty="0"/>
          </a:p>
        </p:txBody>
      </p:sp>
      <p:pic>
        <p:nvPicPr>
          <p:cNvPr id="6" name="Picture 2" descr="G:\Petanque Ste Foye\Logos\2014\Recto carte memb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6256" y="1"/>
            <a:ext cx="2267744" cy="1560868"/>
          </a:xfrm>
          <a:prstGeom prst="rect">
            <a:avLst/>
          </a:prstGeom>
          <a:noFill/>
        </p:spPr>
      </p:pic>
      <p:sp>
        <p:nvSpPr>
          <p:cNvPr id="7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0" y="6309320"/>
            <a:ext cx="9144000" cy="548680"/>
          </a:xfrm>
        </p:spPr>
        <p:txBody>
          <a:bodyPr/>
          <a:lstStyle/>
          <a:p>
            <a:endParaRPr lang="fr-FR" b="1" dirty="0" smtClean="0">
              <a:solidFill>
                <a:schemeClr val="tx1"/>
              </a:solidFill>
            </a:endParaRPr>
          </a:p>
          <a:p>
            <a:r>
              <a:rPr lang="fr-FR" b="1" dirty="0" smtClean="0">
                <a:solidFill>
                  <a:schemeClr val="tx1"/>
                </a:solidFill>
              </a:rPr>
              <a:t>Sainte Foy Pétanque </a:t>
            </a:r>
            <a:r>
              <a:rPr lang="fr-FR" dirty="0" smtClean="0">
                <a:solidFill>
                  <a:schemeClr val="tx1"/>
                </a:solidFill>
              </a:rPr>
              <a:t>96 avenue Georges CLEMENCEAU 69110 Sainte Foy lès Lyon</a:t>
            </a:r>
          </a:p>
          <a:p>
            <a:r>
              <a:rPr lang="en-US" b="1" u="sng" dirty="0" smtClean="0">
                <a:solidFill>
                  <a:schemeClr val="tx1"/>
                </a:solidFill>
              </a:rPr>
              <a:t>www.blogpetanque.com/stefoypetank69/</a:t>
            </a:r>
            <a:endParaRPr lang="fr-FR" dirty="0" smtClean="0">
              <a:solidFill>
                <a:schemeClr val="tx1"/>
              </a:solidFill>
            </a:endParaRPr>
          </a:p>
          <a:p>
            <a:endParaRPr lang="fr-FR" dirty="0"/>
          </a:p>
        </p:txBody>
      </p:sp>
      <p:pic>
        <p:nvPicPr>
          <p:cNvPr id="9" name="Image 8" descr="2016_09_10_042708-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95936" y="1412776"/>
            <a:ext cx="2808826" cy="1872208"/>
          </a:xfrm>
          <a:prstGeom prst="rect">
            <a:avLst/>
          </a:prstGeom>
        </p:spPr>
      </p:pic>
      <p:pic>
        <p:nvPicPr>
          <p:cNvPr id="10" name="Image 9" descr="2016_09_10_042801-3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85839">
            <a:off x="6688352" y="3003380"/>
            <a:ext cx="2034983" cy="3053031"/>
          </a:xfrm>
          <a:prstGeom prst="rect">
            <a:avLst/>
          </a:prstGeom>
        </p:spPr>
      </p:pic>
      <p:pic>
        <p:nvPicPr>
          <p:cNvPr id="11" name="Image 10" descr="2016_09_10_042743-1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99792" y="4005064"/>
            <a:ext cx="3348984" cy="2232248"/>
          </a:xfrm>
          <a:prstGeom prst="rect">
            <a:avLst/>
          </a:prstGeom>
        </p:spPr>
      </p:pic>
      <p:pic>
        <p:nvPicPr>
          <p:cNvPr id="13" name="Image 12" descr="2016_09_10_042779-2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20607808">
            <a:off x="489173" y="1896570"/>
            <a:ext cx="3203848" cy="213550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91064" cy="1143000"/>
          </a:xfrm>
        </p:spPr>
        <p:txBody>
          <a:bodyPr>
            <a:normAutofit/>
          </a:bodyPr>
          <a:lstStyle/>
          <a:p>
            <a:r>
              <a:rPr lang="fr-FR" dirty="0" smtClean="0">
                <a:latin typeface="Comic Sans MS" pitchFamily="66" charset="0"/>
              </a:rPr>
              <a:t>Pétanque en fête</a:t>
            </a:r>
            <a:endParaRPr lang="fr-FR" dirty="0">
              <a:latin typeface="Comic Sans MS" pitchFamily="66" charset="0"/>
            </a:endParaRPr>
          </a:p>
        </p:txBody>
      </p:sp>
      <p:pic>
        <p:nvPicPr>
          <p:cNvPr id="6" name="Picture 2" descr="G:\Petanque Ste Foye\Logos\2014\Recto carte memb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6256" y="1"/>
            <a:ext cx="2267744" cy="1560868"/>
          </a:xfrm>
          <a:prstGeom prst="rect">
            <a:avLst/>
          </a:prstGeom>
          <a:noFill/>
        </p:spPr>
      </p:pic>
      <p:sp>
        <p:nvSpPr>
          <p:cNvPr id="7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0" y="6309320"/>
            <a:ext cx="9144000" cy="548680"/>
          </a:xfrm>
        </p:spPr>
        <p:txBody>
          <a:bodyPr/>
          <a:lstStyle/>
          <a:p>
            <a:endParaRPr lang="fr-FR" b="1" dirty="0" smtClean="0">
              <a:solidFill>
                <a:schemeClr val="tx1"/>
              </a:solidFill>
            </a:endParaRPr>
          </a:p>
          <a:p>
            <a:r>
              <a:rPr lang="fr-FR" b="1" dirty="0" smtClean="0">
                <a:solidFill>
                  <a:schemeClr val="tx1"/>
                </a:solidFill>
              </a:rPr>
              <a:t>Sainte Foy Pétanque </a:t>
            </a:r>
            <a:r>
              <a:rPr lang="fr-FR" dirty="0" smtClean="0">
                <a:solidFill>
                  <a:schemeClr val="tx1"/>
                </a:solidFill>
              </a:rPr>
              <a:t>96 avenue Georges CLEMENCEAU 69110 Sainte Foy lès Lyon</a:t>
            </a:r>
          </a:p>
          <a:p>
            <a:r>
              <a:rPr lang="en-US" b="1" u="sng" dirty="0" smtClean="0">
                <a:solidFill>
                  <a:schemeClr val="tx1"/>
                </a:solidFill>
              </a:rPr>
              <a:t>www.blogpetanque.com/stefoypetank69/</a:t>
            </a:r>
            <a:endParaRPr lang="fr-FR" dirty="0" smtClean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8" name="Espace réservé du contenu 2"/>
          <p:cNvSpPr txBox="1">
            <a:spLocks/>
          </p:cNvSpPr>
          <p:nvPr/>
        </p:nvSpPr>
        <p:spPr>
          <a:xfrm>
            <a:off x="457200" y="1600200"/>
            <a:ext cx="613102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1520" y="1412776"/>
            <a:ext cx="648072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sz="2400" dirty="0" smtClean="0">
                <a:latin typeface="Comic Sans MS" pitchFamily="66" charset="0"/>
              </a:rPr>
              <a:t> Nombreux concours dans les quartiers et associations</a:t>
            </a:r>
          </a:p>
          <a:p>
            <a:pPr>
              <a:buFont typeface="Arial" pitchFamily="34" charset="0"/>
              <a:buChar char="•"/>
            </a:pPr>
            <a:endParaRPr lang="fr-FR" sz="2400" dirty="0" smtClean="0">
              <a:latin typeface="Comic Sans MS" pitchFamily="66" charset="0"/>
            </a:endParaRPr>
          </a:p>
          <a:p>
            <a:pPr>
              <a:buFont typeface="Arial" pitchFamily="34" charset="0"/>
              <a:buChar char="•"/>
            </a:pPr>
            <a:r>
              <a:rPr lang="fr-FR" sz="2400" dirty="0" smtClean="0">
                <a:latin typeface="Comic Sans MS" pitchFamily="66" charset="0"/>
              </a:rPr>
              <a:t> Participation de nombreux fidésiens des quartiers</a:t>
            </a:r>
          </a:p>
          <a:p>
            <a:endParaRPr lang="fr-FR" sz="2400" dirty="0" smtClean="0">
              <a:latin typeface="Comic Sans MS" pitchFamily="66" charset="0"/>
            </a:endParaRPr>
          </a:p>
          <a:p>
            <a:pPr>
              <a:buFont typeface="Arial" pitchFamily="34" charset="0"/>
              <a:buChar char="•"/>
            </a:pPr>
            <a:r>
              <a:rPr lang="fr-FR" sz="2400" dirty="0" smtClean="0">
                <a:latin typeface="Comic Sans MS" pitchFamily="66" charset="0"/>
              </a:rPr>
              <a:t> Journée réussie pour le dixième anniversaire de pétanque en fête</a:t>
            </a:r>
          </a:p>
          <a:p>
            <a:endParaRPr lang="fr-FR" sz="2000" dirty="0" smtClean="0">
              <a:latin typeface="Comic Sans MS" pitchFamily="66" charset="0"/>
            </a:endParaRPr>
          </a:p>
          <a:p>
            <a:pPr>
              <a:buFont typeface="Arial" pitchFamily="34" charset="0"/>
              <a:buChar char="•"/>
            </a:pPr>
            <a:endParaRPr lang="fr-FR" sz="2000" dirty="0" smtClean="0">
              <a:latin typeface="Comic Sans MS" pitchFamily="66" charset="0"/>
            </a:endParaRPr>
          </a:p>
          <a:p>
            <a:pPr>
              <a:buFont typeface="Arial" pitchFamily="34" charset="0"/>
              <a:buChar char="•"/>
            </a:pPr>
            <a:endParaRPr lang="fr-FR" sz="2000" dirty="0" smtClean="0">
              <a:latin typeface="Comic Sans MS" pitchFamily="66" charset="0"/>
            </a:endParaRPr>
          </a:p>
        </p:txBody>
      </p:sp>
      <p:pic>
        <p:nvPicPr>
          <p:cNvPr id="11" name="Image 10" descr="2016_09_10_042684-1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64088" y="3789040"/>
            <a:ext cx="3563888" cy="2375492"/>
          </a:xfrm>
          <a:prstGeom prst="rect">
            <a:avLst/>
          </a:prstGeom>
        </p:spPr>
      </p:pic>
      <p:pic>
        <p:nvPicPr>
          <p:cNvPr id="12" name="Image 11" descr="2016_09_10_042759-2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4437112"/>
            <a:ext cx="1512168" cy="226866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11144" cy="1143000"/>
          </a:xfrm>
        </p:spPr>
        <p:txBody>
          <a:bodyPr>
            <a:normAutofit fontScale="90000"/>
          </a:bodyPr>
          <a:lstStyle/>
          <a:p>
            <a:r>
              <a:rPr lang="fr-FR" dirty="0" smtClean="0">
                <a:latin typeface="Comic Sans MS" pitchFamily="66" charset="0"/>
              </a:rPr>
              <a:t>Résolution et politique</a:t>
            </a:r>
            <a:br>
              <a:rPr lang="fr-FR" dirty="0" smtClean="0">
                <a:latin typeface="Comic Sans MS" pitchFamily="66" charset="0"/>
              </a:rPr>
            </a:br>
            <a:r>
              <a:rPr lang="fr-FR" dirty="0" smtClean="0">
                <a:latin typeface="Comic Sans MS" pitchFamily="66" charset="0"/>
              </a:rPr>
              <a:t> du club</a:t>
            </a:r>
            <a:endParaRPr lang="fr-FR" dirty="0">
              <a:latin typeface="Comic Sans MS" pitchFamily="66" charset="0"/>
            </a:endParaRPr>
          </a:p>
        </p:txBody>
      </p:sp>
      <p:pic>
        <p:nvPicPr>
          <p:cNvPr id="8" name="Espace réservé du contenu 7" descr="2016_06_04_04000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980728"/>
            <a:ext cx="2160241" cy="1440160"/>
          </a:xfrm>
        </p:spPr>
      </p:pic>
      <p:pic>
        <p:nvPicPr>
          <p:cNvPr id="6" name="Picture 2" descr="G:\Petanque Ste Foye\Logos\2014\Recto carte membr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1"/>
            <a:ext cx="2267744" cy="1560868"/>
          </a:xfrm>
          <a:prstGeom prst="rect">
            <a:avLst/>
          </a:prstGeom>
          <a:noFill/>
        </p:spPr>
      </p:pic>
      <p:sp>
        <p:nvSpPr>
          <p:cNvPr id="7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0" y="6309320"/>
            <a:ext cx="9144000" cy="548680"/>
          </a:xfrm>
        </p:spPr>
        <p:txBody>
          <a:bodyPr/>
          <a:lstStyle/>
          <a:p>
            <a:endParaRPr lang="fr-FR" b="1" dirty="0" smtClean="0">
              <a:solidFill>
                <a:schemeClr val="tx1"/>
              </a:solidFill>
            </a:endParaRPr>
          </a:p>
          <a:p>
            <a:r>
              <a:rPr lang="fr-FR" b="1" dirty="0" smtClean="0">
                <a:solidFill>
                  <a:schemeClr val="tx1"/>
                </a:solidFill>
              </a:rPr>
              <a:t>Sainte Foy Pétanque </a:t>
            </a:r>
            <a:r>
              <a:rPr lang="fr-FR" dirty="0" smtClean="0">
                <a:solidFill>
                  <a:schemeClr val="tx1"/>
                </a:solidFill>
              </a:rPr>
              <a:t>96 avenue Georges CLEMENCEAU 69110 Sainte Foy lès Lyon</a:t>
            </a:r>
          </a:p>
          <a:p>
            <a:r>
              <a:rPr lang="en-US" b="1" u="sng" dirty="0" smtClean="0">
                <a:solidFill>
                  <a:schemeClr val="tx1"/>
                </a:solidFill>
              </a:rPr>
              <a:t>www.blogpetanque.com/stefoypetank69/</a:t>
            </a:r>
            <a:endParaRPr lang="fr-FR" dirty="0" smtClean="0">
              <a:solidFill>
                <a:schemeClr val="tx1"/>
              </a:solidFill>
            </a:endParaRPr>
          </a:p>
          <a:p>
            <a:endParaRPr lang="fr-FR" dirty="0"/>
          </a:p>
        </p:txBody>
      </p:sp>
      <p:pic>
        <p:nvPicPr>
          <p:cNvPr id="9" name="Image 8" descr="2016_06_04_04001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88224" y="4725144"/>
            <a:ext cx="2303748" cy="1535832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79512" y="2492896"/>
            <a:ext cx="648072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sz="2000" dirty="0" smtClean="0">
                <a:latin typeface="Comic Sans MS" pitchFamily="66" charset="0"/>
              </a:rPr>
              <a:t> Poursuivre le développement de l’école de Pétanque</a:t>
            </a:r>
          </a:p>
          <a:p>
            <a:pPr>
              <a:buFont typeface="Arial" pitchFamily="34" charset="0"/>
              <a:buChar char="•"/>
            </a:pPr>
            <a:r>
              <a:rPr lang="fr-FR" sz="2000" dirty="0" smtClean="0">
                <a:latin typeface="Comic Sans MS" pitchFamily="66" charset="0"/>
              </a:rPr>
              <a:t> Organiser plus de manifestations internes et privilégier la convivialité (but d’honneur, mêlée, galette, etc.)</a:t>
            </a:r>
          </a:p>
          <a:p>
            <a:pPr>
              <a:buFont typeface="Arial" pitchFamily="34" charset="0"/>
              <a:buChar char="•"/>
            </a:pPr>
            <a:r>
              <a:rPr lang="fr-FR" sz="2000" dirty="0" smtClean="0">
                <a:latin typeface="Comic Sans MS" pitchFamily="66" charset="0"/>
              </a:rPr>
              <a:t> Participer aux différentes manifestations sportives (championnat club, coupe de France, concours divers, …)</a:t>
            </a:r>
          </a:p>
          <a:p>
            <a:pPr>
              <a:buFont typeface="Arial" pitchFamily="34" charset="0"/>
              <a:buChar char="•"/>
            </a:pPr>
            <a:r>
              <a:rPr lang="fr-FR" sz="2000" dirty="0" smtClean="0">
                <a:latin typeface="Comic Sans MS" pitchFamily="66" charset="0"/>
              </a:rPr>
              <a:t> Encourager la participation des féminines </a:t>
            </a:r>
          </a:p>
          <a:p>
            <a:pPr>
              <a:buFont typeface="Arial" pitchFamily="34" charset="0"/>
              <a:buChar char="•"/>
            </a:pPr>
            <a:r>
              <a:rPr lang="fr-FR" sz="2000" dirty="0" smtClean="0">
                <a:latin typeface="Comic Sans MS" pitchFamily="66" charset="0"/>
              </a:rPr>
              <a:t> Poursuivre l’organisation de Pétanque en fête (gros succès pour les dix ans)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707088" cy="1143000"/>
          </a:xfrm>
        </p:spPr>
        <p:txBody>
          <a:bodyPr>
            <a:normAutofit/>
          </a:bodyPr>
          <a:lstStyle/>
          <a:p>
            <a:r>
              <a:rPr lang="fr-FR" dirty="0" smtClean="0">
                <a:latin typeface="Comic Sans MS" pitchFamily="66" charset="0"/>
              </a:rPr>
              <a:t>L’école de Pétanque</a:t>
            </a:r>
            <a:endParaRPr lang="fr-FR" dirty="0">
              <a:latin typeface="Comic Sans MS" pitchFamily="66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7067128" cy="4525963"/>
          </a:xfrm>
        </p:spPr>
        <p:txBody>
          <a:bodyPr>
            <a:normAutofit/>
          </a:bodyPr>
          <a:lstStyle/>
          <a:p>
            <a:r>
              <a:rPr lang="fr-FR" dirty="0" smtClean="0"/>
              <a:t>Un succès cette année avec le titre départemental junior pour Jeremy</a:t>
            </a:r>
          </a:p>
          <a:p>
            <a:r>
              <a:rPr lang="fr-FR" dirty="0" smtClean="0"/>
              <a:t>Trois nouveaux cette année entre 8 et 11 ans</a:t>
            </a:r>
          </a:p>
          <a:p>
            <a:r>
              <a:rPr lang="fr-FR" dirty="0" smtClean="0"/>
              <a:t>Participation aux championnats jeunes visée   </a:t>
            </a:r>
          </a:p>
          <a:p>
            <a:endParaRPr lang="fr-FR" dirty="0"/>
          </a:p>
        </p:txBody>
      </p:sp>
      <p:pic>
        <p:nvPicPr>
          <p:cNvPr id="6" name="Picture 2" descr="G:\Petanque Ste Foye\Logos\2014\Recto carte memb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6256" y="1"/>
            <a:ext cx="2267744" cy="1560868"/>
          </a:xfrm>
          <a:prstGeom prst="rect">
            <a:avLst/>
          </a:prstGeom>
          <a:noFill/>
        </p:spPr>
      </p:pic>
      <p:sp>
        <p:nvSpPr>
          <p:cNvPr id="7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0" y="6309320"/>
            <a:ext cx="9144000" cy="548680"/>
          </a:xfrm>
        </p:spPr>
        <p:txBody>
          <a:bodyPr/>
          <a:lstStyle/>
          <a:p>
            <a:endParaRPr lang="fr-FR" b="1" dirty="0" smtClean="0">
              <a:solidFill>
                <a:schemeClr val="tx1"/>
              </a:solidFill>
            </a:endParaRPr>
          </a:p>
          <a:p>
            <a:r>
              <a:rPr lang="fr-FR" b="1" dirty="0" smtClean="0">
                <a:solidFill>
                  <a:schemeClr val="tx1"/>
                </a:solidFill>
              </a:rPr>
              <a:t>Sainte Foy Pétanque </a:t>
            </a:r>
            <a:r>
              <a:rPr lang="fr-FR" dirty="0" smtClean="0">
                <a:solidFill>
                  <a:schemeClr val="tx1"/>
                </a:solidFill>
              </a:rPr>
              <a:t>96 avenue Georges CLEMENCEAU 69110 Sainte Foy lès Lyon</a:t>
            </a:r>
          </a:p>
          <a:p>
            <a:r>
              <a:rPr lang="en-US" b="1" u="sng" dirty="0" smtClean="0">
                <a:solidFill>
                  <a:schemeClr val="tx1"/>
                </a:solidFill>
              </a:rPr>
              <a:t>www.blogpetanque.com/stefoypetank69/</a:t>
            </a:r>
            <a:endParaRPr lang="fr-FR" dirty="0" smtClean="0">
              <a:solidFill>
                <a:schemeClr val="tx1"/>
              </a:solidFill>
            </a:endParaRPr>
          </a:p>
          <a:p>
            <a:endParaRPr lang="fr-FR" dirty="0"/>
          </a:p>
        </p:txBody>
      </p:sp>
      <p:pic>
        <p:nvPicPr>
          <p:cNvPr id="8" name="Image 7" descr="2016-04-24_0000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31840" y="4437112"/>
            <a:ext cx="2879812" cy="191987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5076056" cy="854968"/>
          </a:xfrm>
        </p:spPr>
        <p:txBody>
          <a:bodyPr>
            <a:normAutofit/>
          </a:bodyPr>
          <a:lstStyle/>
          <a:p>
            <a:r>
              <a:rPr lang="fr-FR" dirty="0" smtClean="0">
                <a:latin typeface="Comic Sans MS" pitchFamily="66" charset="0"/>
              </a:rPr>
              <a:t>Points divers</a:t>
            </a:r>
            <a:endParaRPr lang="fr-FR" dirty="0">
              <a:latin typeface="Comic Sans MS" pitchFamily="66" charset="0"/>
            </a:endParaRPr>
          </a:p>
        </p:txBody>
      </p:sp>
      <p:sp>
        <p:nvSpPr>
          <p:cNvPr id="5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0" y="6309320"/>
            <a:ext cx="9144000" cy="548680"/>
          </a:xfrm>
        </p:spPr>
        <p:txBody>
          <a:bodyPr/>
          <a:lstStyle/>
          <a:p>
            <a:r>
              <a:rPr lang="fr-FR" dirty="0" smtClean="0">
                <a:solidFill>
                  <a:schemeClr val="tx1"/>
                </a:solidFill>
              </a:rPr>
              <a:t>Sainte Foy Pétanque 96 avenue Georges CLEMENCEAU 69110 Sainte Foy lès Lyon </a:t>
            </a:r>
          </a:p>
          <a:p>
            <a:r>
              <a:rPr lang="fr-FR" b="1" dirty="0" smtClean="0">
                <a:solidFill>
                  <a:schemeClr val="tx1"/>
                </a:solidFill>
              </a:rPr>
              <a:t>www.blogpetanque.com/stefoypetank69/ </a:t>
            </a:r>
            <a:endParaRPr lang="fr-FR" b="1" dirty="0">
              <a:solidFill>
                <a:schemeClr val="tx1"/>
              </a:solidFill>
            </a:endParaRPr>
          </a:p>
        </p:txBody>
      </p:sp>
      <p:pic>
        <p:nvPicPr>
          <p:cNvPr id="6" name="Image 5" descr="2016_06_07_0401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3357330"/>
            <a:ext cx="4427984" cy="2951990"/>
          </a:xfrm>
          <a:prstGeom prst="rect">
            <a:avLst/>
          </a:prstGeom>
        </p:spPr>
      </p:pic>
      <p:pic>
        <p:nvPicPr>
          <p:cNvPr id="7" name="Picture 2" descr="G:\Petanque Ste Foye\Logos\2014\Recto carte membr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1"/>
            <a:ext cx="2267744" cy="1560868"/>
          </a:xfrm>
          <a:prstGeom prst="rect">
            <a:avLst/>
          </a:prstGeom>
          <a:noFill/>
        </p:spPr>
      </p:pic>
      <p:sp>
        <p:nvSpPr>
          <p:cNvPr id="8" name="ZoneTexte 7"/>
          <p:cNvSpPr txBox="1"/>
          <p:nvPr/>
        </p:nvSpPr>
        <p:spPr>
          <a:xfrm>
            <a:off x="5220072" y="2996952"/>
            <a:ext cx="316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¼ finale CDC VETERAN contre Champagne</a:t>
            </a:r>
            <a:endParaRPr lang="fr-FR" sz="1200" dirty="0"/>
          </a:p>
        </p:txBody>
      </p:sp>
      <p:pic>
        <p:nvPicPr>
          <p:cNvPr id="9" name="Image 8" descr="2016_06_07_04009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19" y="1268760"/>
            <a:ext cx="3672407" cy="2448272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4644008" y="2132856"/>
            <a:ext cx="3776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dirty="0" smtClean="0">
                <a:latin typeface="Comic Sans MS" pitchFamily="66" charset="0"/>
              </a:rPr>
              <a:t>Prix des licences</a:t>
            </a:r>
            <a:endParaRPr lang="fr-FR" sz="3600" dirty="0">
              <a:latin typeface="Comic Sans MS" pitchFamily="66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251520" y="4725144"/>
            <a:ext cx="38138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dirty="0" smtClean="0">
                <a:latin typeface="Comic Sans MS" pitchFamily="66" charset="0"/>
              </a:rPr>
              <a:t>Nouvelles tenues</a:t>
            </a:r>
            <a:endParaRPr lang="fr-FR" sz="36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5076056" cy="854968"/>
          </a:xfrm>
        </p:spPr>
        <p:txBody>
          <a:bodyPr>
            <a:normAutofit fontScale="90000"/>
          </a:bodyPr>
          <a:lstStyle/>
          <a:p>
            <a:r>
              <a:rPr lang="fr-FR" dirty="0" smtClean="0">
                <a:latin typeface="Comic Sans MS" pitchFamily="66" charset="0"/>
              </a:rPr>
              <a:t>Questions diverses</a:t>
            </a:r>
            <a:endParaRPr lang="fr-FR" dirty="0">
              <a:latin typeface="Comic Sans MS" pitchFamily="66" charset="0"/>
            </a:endParaRPr>
          </a:p>
        </p:txBody>
      </p:sp>
      <p:sp>
        <p:nvSpPr>
          <p:cNvPr id="5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0" y="6309320"/>
            <a:ext cx="9144000" cy="548680"/>
          </a:xfrm>
        </p:spPr>
        <p:txBody>
          <a:bodyPr/>
          <a:lstStyle/>
          <a:p>
            <a:r>
              <a:rPr lang="fr-FR" dirty="0" smtClean="0">
                <a:solidFill>
                  <a:schemeClr val="tx1"/>
                </a:solidFill>
              </a:rPr>
              <a:t>Sainte Foy Pétanque 96 avenue Georges CLEMENCEAU 69110 Sainte Foy lès Lyon </a:t>
            </a:r>
          </a:p>
          <a:p>
            <a:r>
              <a:rPr lang="fr-FR" b="1" dirty="0" smtClean="0">
                <a:solidFill>
                  <a:schemeClr val="tx1"/>
                </a:solidFill>
              </a:rPr>
              <a:t>www.blogpetanque.com/stefoypetank69/ </a:t>
            </a:r>
            <a:endParaRPr lang="fr-FR" b="1" dirty="0">
              <a:solidFill>
                <a:schemeClr val="tx1"/>
              </a:solidFill>
            </a:endParaRPr>
          </a:p>
        </p:txBody>
      </p:sp>
      <p:pic>
        <p:nvPicPr>
          <p:cNvPr id="7" name="Picture 2" descr="G:\Petanque Ste Foye\Logos\2014\Recto carte memb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6256" y="1"/>
            <a:ext cx="2267744" cy="1560868"/>
          </a:xfrm>
          <a:prstGeom prst="rect">
            <a:avLst/>
          </a:prstGeom>
          <a:noFill/>
        </p:spPr>
      </p:pic>
      <p:pic>
        <p:nvPicPr>
          <p:cNvPr id="10" name="Image 9" descr="2016-04-24_0003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59632" y="1916832"/>
            <a:ext cx="6588730" cy="4392488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fr-FR" dirty="0" smtClean="0">
                <a:latin typeface="Comic Sans MS" pitchFamily="66" charset="0"/>
              </a:rPr>
              <a:t>Récompenses</a:t>
            </a:r>
            <a:endParaRPr lang="fr-FR" dirty="0">
              <a:latin typeface="Comic Sans MS" pitchFamily="66" charset="0"/>
            </a:endParaRPr>
          </a:p>
        </p:txBody>
      </p:sp>
      <p:sp>
        <p:nvSpPr>
          <p:cNvPr id="5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0" y="6309320"/>
            <a:ext cx="9144000" cy="548680"/>
          </a:xfrm>
        </p:spPr>
        <p:txBody>
          <a:bodyPr/>
          <a:lstStyle/>
          <a:p>
            <a:r>
              <a:rPr lang="fr-FR" dirty="0" smtClean="0">
                <a:solidFill>
                  <a:schemeClr val="tx1"/>
                </a:solidFill>
              </a:rPr>
              <a:t>Sainte Foy Pétanque 96 avenue Georges CLEMENCEAU 69110 Sainte Foy lès Lyon </a:t>
            </a:r>
          </a:p>
          <a:p>
            <a:r>
              <a:rPr lang="fr-FR" b="1" dirty="0" smtClean="0">
                <a:solidFill>
                  <a:schemeClr val="tx1"/>
                </a:solidFill>
              </a:rPr>
              <a:t>www.blogpetanque.com/stefoypetank69/ </a:t>
            </a:r>
            <a:endParaRPr lang="fr-FR" b="1" dirty="0">
              <a:solidFill>
                <a:schemeClr val="tx1"/>
              </a:solidFill>
            </a:endParaRPr>
          </a:p>
        </p:txBody>
      </p:sp>
      <p:pic>
        <p:nvPicPr>
          <p:cNvPr id="6" name="Picture 2" descr="G:\Petanque Ste Foye\Logos\2014\Recto carte memb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6256" y="1"/>
            <a:ext cx="2267744" cy="1560868"/>
          </a:xfrm>
          <a:prstGeom prst="rect">
            <a:avLst/>
          </a:prstGeom>
          <a:noFill/>
        </p:spPr>
      </p:pic>
      <p:pic>
        <p:nvPicPr>
          <p:cNvPr id="7" name="Image 6" descr="2016_06_07_04009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3789040"/>
            <a:ext cx="3779912" cy="2519941"/>
          </a:xfrm>
          <a:prstGeom prst="rect">
            <a:avLst/>
          </a:prstGeom>
        </p:spPr>
      </p:pic>
      <p:pic>
        <p:nvPicPr>
          <p:cNvPr id="8" name="Image 7" descr="2016_09_03_04262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39952" y="188640"/>
            <a:ext cx="2484276" cy="1656184"/>
          </a:xfrm>
          <a:prstGeom prst="rect">
            <a:avLst/>
          </a:prstGeom>
        </p:spPr>
      </p:pic>
      <p:graphicFrame>
        <p:nvGraphicFramePr>
          <p:cNvPr id="11" name="Tableau 10"/>
          <p:cNvGraphicFramePr>
            <a:graphicFrameLocks noGrp="1"/>
          </p:cNvGraphicFramePr>
          <p:nvPr/>
        </p:nvGraphicFramePr>
        <p:xfrm>
          <a:off x="251520" y="1556792"/>
          <a:ext cx="2880320" cy="1872207"/>
        </p:xfrm>
        <a:graphic>
          <a:graphicData uri="http://schemas.openxmlformats.org/drawingml/2006/table">
            <a:tbl>
              <a:tblPr/>
              <a:tblGrid>
                <a:gridCol w="2346328"/>
                <a:gridCol w="533992"/>
              </a:tblGrid>
              <a:tr h="624069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omic Sans MS"/>
                        </a:rPr>
                        <a:t>CHANDANSON Cathy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omic Sans MS"/>
                        </a:rPr>
                        <a:t>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624069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omic Sans MS"/>
                        </a:rPr>
                        <a:t>NOEL Françoise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omic Sans MS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624069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omic Sans MS"/>
                        </a:rPr>
                        <a:t>BOUVIER Isabelle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omic Sans MS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Tableau 11"/>
          <p:cNvGraphicFramePr>
            <a:graphicFrameLocks noGrp="1"/>
          </p:cNvGraphicFramePr>
          <p:nvPr/>
        </p:nvGraphicFramePr>
        <p:xfrm>
          <a:off x="5292080" y="1988840"/>
          <a:ext cx="3600400" cy="4320480"/>
        </p:xfrm>
        <a:graphic>
          <a:graphicData uri="http://schemas.openxmlformats.org/drawingml/2006/table">
            <a:tbl>
              <a:tblPr/>
              <a:tblGrid>
                <a:gridCol w="2932910"/>
                <a:gridCol w="667490"/>
              </a:tblGrid>
              <a:tr h="432048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omic Sans MS"/>
                        </a:rPr>
                        <a:t>GRAND Jean-louis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omic Sans MS"/>
                        </a:rPr>
                        <a:t>68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omic Sans MS"/>
                        </a:rPr>
                        <a:t>POZAR Vlado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omic Sans MS"/>
                        </a:rPr>
                        <a:t>61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omic Sans MS"/>
                        </a:rPr>
                        <a:t>BERNIER Alain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omic Sans MS"/>
                        </a:rPr>
                        <a:t>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omic Sans MS"/>
                        </a:rPr>
                        <a:t>KREMPF Pierre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omic Sans MS"/>
                        </a:rPr>
                        <a:t>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omic Sans MS"/>
                        </a:rPr>
                        <a:t>CHANDANSON Michel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omic Sans MS"/>
                        </a:rPr>
                        <a:t>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omic Sans MS"/>
                        </a:rPr>
                        <a:t>BIECO Manu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omic Sans MS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omic Sans MS"/>
                        </a:rPr>
                        <a:t>MURAT Yvan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omic Sans MS"/>
                        </a:rPr>
                        <a:t>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omic Sans MS"/>
                        </a:rPr>
                        <a:t>MORANT Yves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omic Sans MS"/>
                        </a:rPr>
                        <a:t>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omic Sans MS"/>
                        </a:rPr>
                        <a:t>FLAMAND Dominique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omic Sans MS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omic Sans MS"/>
                        </a:rPr>
                        <a:t>BOUTEILLE Cedric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omic Sans MS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6480720" cy="1656184"/>
          </a:xfrm>
        </p:spPr>
        <p:txBody>
          <a:bodyPr>
            <a:normAutofit/>
          </a:bodyPr>
          <a:lstStyle/>
          <a:p>
            <a:r>
              <a:rPr lang="fr-FR" dirty="0" smtClean="0">
                <a:latin typeface="Comic Sans MS" pitchFamily="66" charset="0"/>
              </a:rPr>
              <a:t>Renouvellement du bureau</a:t>
            </a:r>
            <a:endParaRPr lang="fr-FR" dirty="0">
              <a:latin typeface="Comic Sans MS" pitchFamily="66" charset="0"/>
            </a:endParaRPr>
          </a:p>
        </p:txBody>
      </p:sp>
      <p:sp>
        <p:nvSpPr>
          <p:cNvPr id="5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0" y="6309320"/>
            <a:ext cx="9144000" cy="548680"/>
          </a:xfrm>
        </p:spPr>
        <p:txBody>
          <a:bodyPr/>
          <a:lstStyle/>
          <a:p>
            <a:r>
              <a:rPr lang="fr-FR" dirty="0" smtClean="0">
                <a:solidFill>
                  <a:schemeClr val="tx1"/>
                </a:solidFill>
              </a:rPr>
              <a:t>Sainte Foy Pétanque 96 avenue Georges CLEMENCEAU 69110 Sainte Foy lès Lyon </a:t>
            </a:r>
          </a:p>
          <a:p>
            <a:r>
              <a:rPr lang="fr-FR" b="1" dirty="0" smtClean="0">
                <a:solidFill>
                  <a:schemeClr val="tx1"/>
                </a:solidFill>
              </a:rPr>
              <a:t>www.blogpetanque.com/stefoypetank69/ </a:t>
            </a:r>
            <a:endParaRPr lang="fr-FR" b="1" dirty="0">
              <a:solidFill>
                <a:schemeClr val="tx1"/>
              </a:solidFill>
            </a:endParaRPr>
          </a:p>
        </p:txBody>
      </p:sp>
      <p:pic>
        <p:nvPicPr>
          <p:cNvPr id="10" name="Picture 2" descr="G:\Petanque Ste Foye\Logos\2014\Recto carte memb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6256" y="1"/>
            <a:ext cx="2267744" cy="1560868"/>
          </a:xfrm>
          <a:prstGeom prst="rect">
            <a:avLst/>
          </a:prstGeom>
          <a:noFill/>
        </p:spPr>
      </p:pic>
      <p:pic>
        <p:nvPicPr>
          <p:cNvPr id="19" name="Image 18" descr="André Muriell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699492">
            <a:off x="1355336" y="1898009"/>
            <a:ext cx="1157589" cy="1447744"/>
          </a:xfrm>
          <a:prstGeom prst="rect">
            <a:avLst/>
          </a:prstGeom>
        </p:spPr>
      </p:pic>
      <p:pic>
        <p:nvPicPr>
          <p:cNvPr id="20" name="Image 19" descr="Chandanson Cathy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981763">
            <a:off x="5904626" y="1762561"/>
            <a:ext cx="1157764" cy="1447870"/>
          </a:xfrm>
          <a:prstGeom prst="rect">
            <a:avLst/>
          </a:prstGeom>
        </p:spPr>
      </p:pic>
      <p:pic>
        <p:nvPicPr>
          <p:cNvPr id="21" name="Image 20" descr="Bieco Manu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635896" y="1556792"/>
            <a:ext cx="1224136" cy="1531850"/>
          </a:xfrm>
          <a:prstGeom prst="rect">
            <a:avLst/>
          </a:prstGeom>
        </p:spPr>
      </p:pic>
      <p:pic>
        <p:nvPicPr>
          <p:cNvPr id="22" name="Image 21" descr="Grand Jean-Louis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517653">
            <a:off x="323528" y="3645024"/>
            <a:ext cx="1087016" cy="1358770"/>
          </a:xfrm>
          <a:prstGeom prst="rect">
            <a:avLst/>
          </a:prstGeom>
        </p:spPr>
      </p:pic>
      <p:pic>
        <p:nvPicPr>
          <p:cNvPr id="23" name="Image 22" descr="Bernier Alain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373419">
            <a:off x="1617693" y="3987624"/>
            <a:ext cx="1080120" cy="1350649"/>
          </a:xfrm>
          <a:prstGeom prst="rect">
            <a:avLst/>
          </a:prstGeom>
        </p:spPr>
      </p:pic>
      <p:pic>
        <p:nvPicPr>
          <p:cNvPr id="24" name="Image 23" descr="Morant Yves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987824" y="4293096"/>
            <a:ext cx="1080120" cy="1350551"/>
          </a:xfrm>
          <a:prstGeom prst="rect">
            <a:avLst/>
          </a:prstGeom>
        </p:spPr>
      </p:pic>
      <p:pic>
        <p:nvPicPr>
          <p:cNvPr id="25" name="Image 24" descr="Nouet André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283968" y="4293096"/>
            <a:ext cx="1080120" cy="1350541"/>
          </a:xfrm>
          <a:prstGeom prst="rect">
            <a:avLst/>
          </a:prstGeom>
        </p:spPr>
      </p:pic>
      <p:pic>
        <p:nvPicPr>
          <p:cNvPr id="26" name="Image 25" descr="Boldrini Jean-Pierre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rot="20722272">
            <a:off x="5733995" y="3976174"/>
            <a:ext cx="1086004" cy="1358006"/>
          </a:xfrm>
          <a:prstGeom prst="rect">
            <a:avLst/>
          </a:prstGeom>
        </p:spPr>
      </p:pic>
      <p:pic>
        <p:nvPicPr>
          <p:cNvPr id="27" name="Image 26" descr="Murat Yvan v2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 rot="20026083">
            <a:off x="7131923" y="3307147"/>
            <a:ext cx="1080120" cy="1408520"/>
          </a:xfrm>
          <a:prstGeom prst="rect">
            <a:avLst/>
          </a:prstGeom>
        </p:spPr>
      </p:pic>
      <p:sp>
        <p:nvSpPr>
          <p:cNvPr id="14" name="ZoneTexte 13"/>
          <p:cNvSpPr txBox="1"/>
          <p:nvPr/>
        </p:nvSpPr>
        <p:spPr>
          <a:xfrm>
            <a:off x="2915816" y="3284984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Les sortants</a:t>
            </a:r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19056" cy="1786210"/>
          </a:xfrm>
        </p:spPr>
        <p:txBody>
          <a:bodyPr>
            <a:normAutofit fontScale="90000"/>
          </a:bodyPr>
          <a:lstStyle/>
          <a:p>
            <a:r>
              <a:rPr lang="fr-FR" b="1" dirty="0" smtClean="0">
                <a:latin typeface="Comic Sans MS" pitchFamily="66" charset="0"/>
              </a:rPr>
              <a:t>Assemblée Générale Extraordinaire</a:t>
            </a:r>
            <a:br>
              <a:rPr lang="fr-FR" b="1" dirty="0" smtClean="0">
                <a:latin typeface="Comic Sans MS" pitchFamily="66" charset="0"/>
              </a:rPr>
            </a:br>
            <a:endParaRPr lang="fr-FR" dirty="0">
              <a:latin typeface="Comic Sans MS" pitchFamily="66" charset="0"/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>
          <a:xfrm>
            <a:off x="251520" y="1916832"/>
            <a:ext cx="8229600" cy="3600400"/>
          </a:xfrm>
        </p:spPr>
        <p:txBody>
          <a:bodyPr>
            <a:normAutofit/>
          </a:bodyPr>
          <a:lstStyle/>
          <a:p>
            <a:r>
              <a:rPr lang="fr-FR" sz="3600" dirty="0" smtClean="0">
                <a:latin typeface="Comic Sans MS" pitchFamily="66" charset="0"/>
              </a:rPr>
              <a:t>Quorum</a:t>
            </a:r>
          </a:p>
          <a:p>
            <a:endParaRPr lang="fr-FR" sz="3600" dirty="0" smtClean="0">
              <a:latin typeface="Comic Sans MS" pitchFamily="66" charset="0"/>
            </a:endParaRPr>
          </a:p>
          <a:p>
            <a:r>
              <a:rPr lang="fr-FR" sz="3600" dirty="0" smtClean="0">
                <a:latin typeface="Comic Sans MS" pitchFamily="66" charset="0"/>
              </a:rPr>
              <a:t>Validation des nouveaux statuts</a:t>
            </a:r>
          </a:p>
          <a:p>
            <a:pPr lvl="1">
              <a:buNone/>
            </a:pPr>
            <a:endParaRPr lang="fr-FR" sz="3600" dirty="0"/>
          </a:p>
        </p:txBody>
      </p:sp>
      <p:pic>
        <p:nvPicPr>
          <p:cNvPr id="7" name="Picture 2" descr="G:\Petanque Ste Foye\Logos\2014\Recto carte memb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6256" y="1"/>
            <a:ext cx="2267744" cy="1560868"/>
          </a:xfrm>
          <a:prstGeom prst="rect">
            <a:avLst/>
          </a:prstGeom>
          <a:noFill/>
        </p:spPr>
      </p:pic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0" y="6309320"/>
            <a:ext cx="9144000" cy="548680"/>
          </a:xfrm>
        </p:spPr>
        <p:txBody>
          <a:bodyPr/>
          <a:lstStyle/>
          <a:p>
            <a:endParaRPr lang="fr-FR" b="1" dirty="0" smtClean="0">
              <a:solidFill>
                <a:schemeClr val="tx1"/>
              </a:solidFill>
            </a:endParaRPr>
          </a:p>
          <a:p>
            <a:r>
              <a:rPr lang="fr-FR" b="1" dirty="0" smtClean="0">
                <a:solidFill>
                  <a:schemeClr val="tx1"/>
                </a:solidFill>
              </a:rPr>
              <a:t>Sainte Foy Pétanque </a:t>
            </a:r>
            <a:r>
              <a:rPr lang="fr-FR" dirty="0" smtClean="0">
                <a:solidFill>
                  <a:schemeClr val="tx1"/>
                </a:solidFill>
              </a:rPr>
              <a:t>96 avenue Georges CLEMENCEAU 69110 Sainte Foy lès Lyon</a:t>
            </a:r>
          </a:p>
          <a:p>
            <a:r>
              <a:rPr lang="en-US" b="1" u="sng" dirty="0" smtClean="0">
                <a:solidFill>
                  <a:schemeClr val="tx1"/>
                </a:solidFill>
              </a:rPr>
              <a:t>www.blogpetanque.com/stefoypetank69/</a:t>
            </a:r>
            <a:endParaRPr lang="fr-FR" dirty="0" smtClean="0">
              <a:solidFill>
                <a:schemeClr val="tx1"/>
              </a:solidFill>
            </a:endParaRPr>
          </a:p>
          <a:p>
            <a:endParaRPr lang="fr-FR" dirty="0"/>
          </a:p>
        </p:txBody>
      </p:sp>
      <p:pic>
        <p:nvPicPr>
          <p:cNvPr id="9" name="Image 8" descr="2016_01_22_03758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68144" y="4221088"/>
            <a:ext cx="3131840" cy="2087893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6203032" cy="1143000"/>
          </a:xfrm>
        </p:spPr>
        <p:txBody>
          <a:bodyPr>
            <a:noAutofit/>
          </a:bodyPr>
          <a:lstStyle/>
          <a:p>
            <a:r>
              <a:rPr lang="fr-FR" sz="2400" dirty="0" smtClean="0">
                <a:latin typeface="Comic Sans MS" pitchFamily="66" charset="0"/>
              </a:rPr>
              <a:t>Merci aux bénévoles sans qui les manifestations sportives ne pourraient être organisées </a:t>
            </a:r>
            <a:endParaRPr lang="fr-FR" sz="2400" dirty="0">
              <a:latin typeface="Comic Sans MS" pitchFamily="66" charset="0"/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Sainte Foy Pétanque 96 avenue Georges CLEMENCEAU 69110 Sainte Foy lès Lyon www.blogpetanque.com/stefoypetank69/ </a:t>
            </a:r>
            <a:endParaRPr lang="fr-FR"/>
          </a:p>
        </p:txBody>
      </p:sp>
      <p:pic>
        <p:nvPicPr>
          <p:cNvPr id="8" name="Picture 2" descr="G:\Petanque Ste Foye\Logos\2014\Recto carte memb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6256" y="1"/>
            <a:ext cx="2267744" cy="1560868"/>
          </a:xfrm>
          <a:prstGeom prst="rect">
            <a:avLst/>
          </a:prstGeom>
          <a:noFill/>
        </p:spPr>
      </p:pic>
      <p:pic>
        <p:nvPicPr>
          <p:cNvPr id="5" name="Image 4" descr="2016_10_04_04327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1311198">
            <a:off x="107504" y="1412776"/>
            <a:ext cx="2087724" cy="1391816"/>
          </a:xfrm>
          <a:prstGeom prst="rect">
            <a:avLst/>
          </a:prstGeom>
        </p:spPr>
      </p:pic>
      <p:pic>
        <p:nvPicPr>
          <p:cNvPr id="6" name="Image 5" descr="2016_09_16_04287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622353">
            <a:off x="2377121" y="1750117"/>
            <a:ext cx="1655676" cy="1103784"/>
          </a:xfrm>
          <a:prstGeom prst="rect">
            <a:avLst/>
          </a:prstGeom>
        </p:spPr>
      </p:pic>
      <p:pic>
        <p:nvPicPr>
          <p:cNvPr id="7" name="Image 6" descr="2016_09_10_042651-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70586">
            <a:off x="4108040" y="1402218"/>
            <a:ext cx="2519396" cy="1679291"/>
          </a:xfrm>
          <a:prstGeom prst="rect">
            <a:avLst/>
          </a:prstGeom>
        </p:spPr>
      </p:pic>
      <p:pic>
        <p:nvPicPr>
          <p:cNvPr id="9" name="Image 8" descr="2016_06_04_04000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804248" y="1844824"/>
            <a:ext cx="2087724" cy="1391816"/>
          </a:xfrm>
          <a:prstGeom prst="rect">
            <a:avLst/>
          </a:prstGeom>
        </p:spPr>
      </p:pic>
      <p:pic>
        <p:nvPicPr>
          <p:cNvPr id="10" name="Image 9" descr="2016_05_04_039759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20699315">
            <a:off x="144626" y="3099561"/>
            <a:ext cx="2087724" cy="1391816"/>
          </a:xfrm>
          <a:prstGeom prst="rect">
            <a:avLst/>
          </a:prstGeom>
        </p:spPr>
      </p:pic>
      <p:pic>
        <p:nvPicPr>
          <p:cNvPr id="11" name="Image 10" descr="2016_05_04_039777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987824" y="3284984"/>
            <a:ext cx="1800200" cy="1200133"/>
          </a:xfrm>
          <a:prstGeom prst="rect">
            <a:avLst/>
          </a:prstGeom>
        </p:spPr>
      </p:pic>
      <p:pic>
        <p:nvPicPr>
          <p:cNvPr id="12" name="Image 11" descr="2016_04_09_038339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21034179">
            <a:off x="3593518" y="4673539"/>
            <a:ext cx="2123728" cy="1415819"/>
          </a:xfrm>
          <a:prstGeom prst="rect">
            <a:avLst/>
          </a:prstGeom>
        </p:spPr>
      </p:pic>
      <p:pic>
        <p:nvPicPr>
          <p:cNvPr id="14" name="Image 13" descr="2016_09_16_042844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83568" y="4869160"/>
            <a:ext cx="2195736" cy="1463824"/>
          </a:xfrm>
          <a:prstGeom prst="rect">
            <a:avLst/>
          </a:prstGeom>
        </p:spPr>
      </p:pic>
      <p:pic>
        <p:nvPicPr>
          <p:cNvPr id="16" name="Image 15" descr="2016_04_09_038422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 rot="21036863">
            <a:off x="5770511" y="3332409"/>
            <a:ext cx="2483768" cy="1655845"/>
          </a:xfrm>
          <a:prstGeom prst="rect">
            <a:avLst/>
          </a:prstGeom>
        </p:spPr>
      </p:pic>
      <p:pic>
        <p:nvPicPr>
          <p:cNvPr id="17" name="Image 16" descr="2016_04_09_038423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 rot="857333">
            <a:off x="7038468" y="5318997"/>
            <a:ext cx="1973686" cy="1315791"/>
          </a:xfrm>
          <a:prstGeom prst="rect">
            <a:avLst/>
          </a:prstGeom>
        </p:spPr>
      </p:pic>
      <p:pic>
        <p:nvPicPr>
          <p:cNvPr id="18" name="Image 17" descr="2016_04_09_038424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rot="16200000">
            <a:off x="5850142" y="5607242"/>
            <a:ext cx="972109" cy="648073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 descr="2016_05_06_03988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48264" y="5229200"/>
            <a:ext cx="2051720" cy="1367813"/>
          </a:xfrm>
          <a:prstGeom prst="rect">
            <a:avLst/>
          </a:prstGeom>
        </p:spPr>
      </p:pic>
      <p:sp>
        <p:nvSpPr>
          <p:cNvPr id="5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0" y="6309320"/>
            <a:ext cx="9144000" cy="548680"/>
          </a:xfrm>
        </p:spPr>
        <p:txBody>
          <a:bodyPr/>
          <a:lstStyle/>
          <a:p>
            <a:r>
              <a:rPr lang="fr-FR" dirty="0" smtClean="0">
                <a:solidFill>
                  <a:schemeClr val="tx1"/>
                </a:solidFill>
              </a:rPr>
              <a:t>Sainte Foy Pétanque 96 avenue Georges CLEMENCEAU 69110 Sainte Foy lès Lyon </a:t>
            </a:r>
          </a:p>
          <a:p>
            <a:r>
              <a:rPr lang="fr-FR" b="1" dirty="0" smtClean="0">
                <a:solidFill>
                  <a:schemeClr val="tx1"/>
                </a:solidFill>
              </a:rPr>
              <a:t>www.blogpetanque.com/stefoypetank69/ 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52716" y="548680"/>
            <a:ext cx="25106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omic Sans MS" pitchFamily="66" charset="0"/>
              </a:rPr>
              <a:t>MERCI</a:t>
            </a:r>
            <a:endParaRPr lang="fr-FR" sz="5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Comic Sans MS" pitchFamily="66" charset="0"/>
            </a:endParaRPr>
          </a:p>
        </p:txBody>
      </p:sp>
      <p:pic>
        <p:nvPicPr>
          <p:cNvPr id="12" name="Image 11" descr="IMG_360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850978">
            <a:off x="316586" y="1753209"/>
            <a:ext cx="1979712" cy="1484784"/>
          </a:xfrm>
          <a:prstGeom prst="rect">
            <a:avLst/>
          </a:prstGeom>
        </p:spPr>
      </p:pic>
      <p:pic>
        <p:nvPicPr>
          <p:cNvPr id="13" name="Image 12" descr="2016_04_09_03838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99792" y="1484784"/>
            <a:ext cx="2555776" cy="1703851"/>
          </a:xfrm>
          <a:prstGeom prst="rect">
            <a:avLst/>
          </a:prstGeom>
        </p:spPr>
      </p:pic>
      <p:pic>
        <p:nvPicPr>
          <p:cNvPr id="15" name="Image 14" descr="2016_04_09_03835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336825">
            <a:off x="5879405" y="680976"/>
            <a:ext cx="2552343" cy="1701562"/>
          </a:xfrm>
          <a:prstGeom prst="rect">
            <a:avLst/>
          </a:prstGeom>
        </p:spPr>
      </p:pic>
      <p:pic>
        <p:nvPicPr>
          <p:cNvPr id="16" name="Image 15" descr="2016_10_04_04326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624559">
            <a:off x="5467028" y="2444858"/>
            <a:ext cx="1979712" cy="1319808"/>
          </a:xfrm>
          <a:prstGeom prst="rect">
            <a:avLst/>
          </a:prstGeom>
        </p:spPr>
      </p:pic>
      <p:pic>
        <p:nvPicPr>
          <p:cNvPr id="18" name="Image 17" descr="2016_09_10_042751-2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79512" y="3645024"/>
            <a:ext cx="1421644" cy="2132856"/>
          </a:xfrm>
          <a:prstGeom prst="rect">
            <a:avLst/>
          </a:prstGeom>
        </p:spPr>
      </p:pic>
      <p:pic>
        <p:nvPicPr>
          <p:cNvPr id="19" name="Image 18" descr="2016_09_10_042806-32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740352" y="3140968"/>
            <a:ext cx="1277471" cy="1916557"/>
          </a:xfrm>
          <a:prstGeom prst="rect">
            <a:avLst/>
          </a:prstGeom>
        </p:spPr>
      </p:pic>
      <p:pic>
        <p:nvPicPr>
          <p:cNvPr id="20" name="Image 19" descr="2016_09_03_042639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835696" y="3356991"/>
            <a:ext cx="3384376" cy="2256251"/>
          </a:xfrm>
          <a:prstGeom prst="rect">
            <a:avLst/>
          </a:prstGeom>
        </p:spPr>
      </p:pic>
      <p:pic>
        <p:nvPicPr>
          <p:cNvPr id="22" name="Image 21" descr="2016-04-24_00003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rot="20763646">
            <a:off x="5479739" y="4128174"/>
            <a:ext cx="1763688" cy="117579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275040" cy="1786210"/>
          </a:xfrm>
        </p:spPr>
        <p:txBody>
          <a:bodyPr>
            <a:normAutofit fontScale="90000"/>
          </a:bodyPr>
          <a:lstStyle/>
          <a:p>
            <a:r>
              <a:rPr lang="fr-FR" dirty="0" smtClean="0">
                <a:latin typeface="Comic Sans MS" pitchFamily="66" charset="0"/>
              </a:rPr>
              <a:t>Assemblée générale Extraordinaire </a:t>
            </a:r>
            <a:br>
              <a:rPr lang="fr-FR" dirty="0" smtClean="0">
                <a:latin typeface="Comic Sans MS" pitchFamily="66" charset="0"/>
              </a:rPr>
            </a:br>
            <a:r>
              <a:rPr lang="fr-FR" dirty="0" smtClean="0">
                <a:latin typeface="Comic Sans MS" pitchFamily="66" charset="0"/>
              </a:rPr>
              <a:t>2016</a:t>
            </a:r>
            <a:endParaRPr lang="fr-FR" dirty="0">
              <a:latin typeface="Comic Sans MS" pitchFamily="66" charset="0"/>
            </a:endParaRPr>
          </a:p>
        </p:txBody>
      </p:sp>
      <p:sp>
        <p:nvSpPr>
          <p:cNvPr id="5" name="Sous-titre 4"/>
          <p:cNvSpPr txBox="1">
            <a:spLocks/>
          </p:cNvSpPr>
          <p:nvPr/>
        </p:nvSpPr>
        <p:spPr>
          <a:xfrm>
            <a:off x="6372200" y="4437112"/>
            <a:ext cx="2771800" cy="141500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omic Sans MS" pitchFamily="66" charset="0"/>
              </a:rPr>
              <a:t>Quorum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omic Sans MS" pitchFamily="66" charset="0"/>
            </a:endParaRPr>
          </a:p>
        </p:txBody>
      </p:sp>
      <p:pic>
        <p:nvPicPr>
          <p:cNvPr id="7" name="Picture 2" descr="G:\Petanque Ste Foye\Logos\2014\Recto carte memb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6256" y="1"/>
            <a:ext cx="2267744" cy="1560868"/>
          </a:xfrm>
          <a:prstGeom prst="rect">
            <a:avLst/>
          </a:prstGeom>
          <a:noFill/>
        </p:spPr>
      </p:pic>
      <p:sp>
        <p:nvSpPr>
          <p:cNvPr id="10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0" y="6309320"/>
            <a:ext cx="9144000" cy="548680"/>
          </a:xfrm>
        </p:spPr>
        <p:txBody>
          <a:bodyPr/>
          <a:lstStyle/>
          <a:p>
            <a:endParaRPr lang="fr-FR" b="1" dirty="0" smtClean="0">
              <a:solidFill>
                <a:schemeClr val="tx1"/>
              </a:solidFill>
            </a:endParaRPr>
          </a:p>
          <a:p>
            <a:r>
              <a:rPr lang="fr-FR" b="1" dirty="0" smtClean="0">
                <a:solidFill>
                  <a:schemeClr val="tx1"/>
                </a:solidFill>
              </a:rPr>
              <a:t>Sainte Foy Pétanque </a:t>
            </a:r>
            <a:r>
              <a:rPr lang="fr-FR" dirty="0" smtClean="0">
                <a:solidFill>
                  <a:schemeClr val="tx1"/>
                </a:solidFill>
              </a:rPr>
              <a:t>96 avenue Georges CLEMENCEAU 69110 Sainte Foy lès Lyon</a:t>
            </a:r>
          </a:p>
          <a:p>
            <a:r>
              <a:rPr lang="en-US" b="1" u="sng" dirty="0" smtClean="0">
                <a:solidFill>
                  <a:schemeClr val="tx1"/>
                </a:solidFill>
              </a:rPr>
              <a:t>www.blogpetanque.com/stefoypetank69/</a:t>
            </a:r>
            <a:endParaRPr lang="fr-FR" dirty="0" smtClean="0">
              <a:solidFill>
                <a:schemeClr val="tx1"/>
              </a:solidFill>
            </a:endParaRPr>
          </a:p>
          <a:p>
            <a:endParaRPr lang="fr-FR" dirty="0"/>
          </a:p>
        </p:txBody>
      </p:sp>
      <p:pic>
        <p:nvPicPr>
          <p:cNvPr id="6" name="Image 5" descr="2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2141476"/>
            <a:ext cx="5976664" cy="409583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ctrTitle"/>
          </p:nvPr>
        </p:nvSpPr>
        <p:spPr>
          <a:xfrm>
            <a:off x="0" y="332656"/>
            <a:ext cx="7772400" cy="1470025"/>
          </a:xfrm>
        </p:spPr>
        <p:txBody>
          <a:bodyPr/>
          <a:lstStyle/>
          <a:p>
            <a:r>
              <a:rPr lang="fr-FR" dirty="0" smtClean="0">
                <a:latin typeface="Comic Sans MS" pitchFamily="66" charset="0"/>
              </a:rPr>
              <a:t>Assemblée Générale Extraordinaire</a:t>
            </a:r>
            <a:endParaRPr lang="fr-FR" dirty="0">
              <a:latin typeface="Comic Sans MS" pitchFamily="66" charset="0"/>
            </a:endParaRPr>
          </a:p>
        </p:txBody>
      </p:sp>
      <p:sp>
        <p:nvSpPr>
          <p:cNvPr id="4" name="Sous-titre 3"/>
          <p:cNvSpPr>
            <a:spLocks noGrp="1"/>
          </p:cNvSpPr>
          <p:nvPr>
            <p:ph type="subTitle" idx="1"/>
          </p:nvPr>
        </p:nvSpPr>
        <p:spPr>
          <a:xfrm>
            <a:off x="1979712" y="2420888"/>
            <a:ext cx="6400800" cy="694928"/>
          </a:xfrm>
        </p:spPr>
        <p:txBody>
          <a:bodyPr>
            <a:normAutofit fontScale="92500"/>
          </a:bodyPr>
          <a:lstStyle/>
          <a:p>
            <a:r>
              <a:rPr lang="fr-FR" b="1" dirty="0" smtClean="0">
                <a:solidFill>
                  <a:schemeClr val="tx2"/>
                </a:solidFill>
                <a:latin typeface="Comic Sans MS" pitchFamily="66" charset="0"/>
              </a:rPr>
              <a:t>Validation des nouveaux statuts</a:t>
            </a:r>
            <a:endParaRPr lang="fr-FR" b="1" dirty="0">
              <a:solidFill>
                <a:schemeClr val="tx2"/>
              </a:solidFill>
              <a:latin typeface="Comic Sans MS" pitchFamily="66" charset="0"/>
            </a:endParaRPr>
          </a:p>
        </p:txBody>
      </p:sp>
      <p:pic>
        <p:nvPicPr>
          <p:cNvPr id="5" name="Picture 2" descr="G:\Petanque Ste Foye\Logos\2014\Recto carte memb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6256" y="1"/>
            <a:ext cx="2267744" cy="1560868"/>
          </a:xfrm>
          <a:prstGeom prst="rect">
            <a:avLst/>
          </a:prstGeom>
          <a:noFill/>
        </p:spPr>
      </p:pic>
      <p:sp>
        <p:nvSpPr>
          <p:cNvPr id="7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0" y="6309320"/>
            <a:ext cx="9144000" cy="548680"/>
          </a:xfrm>
        </p:spPr>
        <p:txBody>
          <a:bodyPr/>
          <a:lstStyle/>
          <a:p>
            <a:endParaRPr lang="fr-FR" b="1" dirty="0" smtClean="0">
              <a:solidFill>
                <a:schemeClr val="tx1"/>
              </a:solidFill>
            </a:endParaRPr>
          </a:p>
          <a:p>
            <a:r>
              <a:rPr lang="fr-FR" b="1" dirty="0" smtClean="0">
                <a:solidFill>
                  <a:schemeClr val="tx1"/>
                </a:solidFill>
              </a:rPr>
              <a:t>Sainte Foy Pétanque </a:t>
            </a:r>
            <a:r>
              <a:rPr lang="fr-FR" dirty="0" smtClean="0">
                <a:solidFill>
                  <a:schemeClr val="tx1"/>
                </a:solidFill>
              </a:rPr>
              <a:t>96 avenue Georges CLEMENCEAU 69110 Sainte Foy lès Lyon</a:t>
            </a:r>
          </a:p>
          <a:p>
            <a:r>
              <a:rPr lang="en-US" b="1" u="sng" dirty="0" smtClean="0">
                <a:solidFill>
                  <a:schemeClr val="tx1"/>
                </a:solidFill>
              </a:rPr>
              <a:t>www.blogpetanque.com/stefoypetank69/</a:t>
            </a:r>
            <a:endParaRPr lang="fr-FR" dirty="0" smtClean="0">
              <a:solidFill>
                <a:schemeClr val="tx1"/>
              </a:solidFill>
            </a:endParaRPr>
          </a:p>
          <a:p>
            <a:endParaRPr lang="fr-FR" dirty="0"/>
          </a:p>
        </p:txBody>
      </p:sp>
      <p:pic>
        <p:nvPicPr>
          <p:cNvPr id="8" name="Image 7" descr="2016_04_09_03837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5007" y="3356992"/>
            <a:ext cx="3888433" cy="2808312"/>
          </a:xfrm>
          <a:prstGeom prst="rect">
            <a:avLst/>
          </a:prstGeom>
        </p:spPr>
      </p:pic>
      <p:pic>
        <p:nvPicPr>
          <p:cNvPr id="9" name="Image 8" descr="2016_04_09_03836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4008" y="3356992"/>
            <a:ext cx="4247964" cy="275996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Sainte Foy Pétanque 96 avenue Georges CLEMENCEAU 69110 Sainte Foy lès Lyon www.blogpetanque.com/stefoypetank69/ </a:t>
            </a:r>
            <a:endParaRPr lang="fr-FR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305238"/>
            <a:ext cx="817240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Il est fondé entre les adhérents aux présents statuts, une association </a:t>
            </a:r>
            <a:r>
              <a:rPr kumimoji="0" lang="fr-FR" sz="1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régie par la loi du 1</a:t>
            </a:r>
            <a:r>
              <a:rPr kumimoji="0" lang="fr-FR" sz="1000" b="0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er</a:t>
            </a:r>
            <a:r>
              <a:rPr kumimoji="0" lang="fr-FR" sz="1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juillet 1901</a:t>
            </a:r>
            <a:r>
              <a: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dénommée « Sainte Foy Pétanque »</a:t>
            </a:r>
            <a:endParaRPr kumimoji="0" lang="fr-FR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Créée le 1</a:t>
            </a:r>
            <a:r>
              <a:rPr kumimoji="0" lang="fr-FR" sz="10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er</a:t>
            </a:r>
            <a:r>
              <a: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septembre 1973, elle a pour objet :</a:t>
            </a:r>
            <a:endParaRPr kumimoji="0" lang="fr-FR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Développer la pratique du sport Pétanque et du Jeu Provençal,</a:t>
            </a:r>
            <a:endParaRPr kumimoji="0" lang="fr-FR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1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Favoriser la création d’une école de pétanque</a:t>
            </a:r>
            <a:r>
              <a: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endParaRPr kumimoji="0" lang="fr-FR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Sa durée est illimitée.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1484784"/>
            <a:ext cx="9144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Le titre de membre d’honneur peut être décerné, par le conseil d’administration, aux personnes physiques ou morales qui rendent ou qui ont rendu des services signalés à l’association. Ce titre confère aux personnes qui l’ont obtenu, le droit de faire partie de l’association sans être tenues de payer ni cotisation annuelle, ni droit d’entrée.</a:t>
            </a:r>
            <a:endParaRPr kumimoji="0" lang="fr-FR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Les mineurs peuvent adhérer à l’association sous réserve d’un accord tacite ou d’une autorisation écrite de leurs parents ou tuteurs légaux. Ils sont membres à part entière de l’association.</a:t>
            </a:r>
            <a:endParaRPr kumimoji="0" lang="fr-FR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Le montant de la cotisation annuelle est fixé chaque année par le conseil d’administration et voté par l’assemblée générale. 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2780928"/>
            <a:ext cx="91440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Le conseil d’administration de l’association est composé de six membres au moins et douze membres au plus </a:t>
            </a:r>
            <a:r>
              <a:rPr kumimoji="0" lang="fr-F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reflétant la composition de l’assemblée générale s’agissant de l’égal accès des hommes et des femmes dans cette instance</a:t>
            </a:r>
            <a:r>
              <a: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(</a:t>
            </a:r>
            <a:r>
              <a:rPr kumimoji="0" lang="fr-FR" sz="1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Ex : il sera attribué aux femmes un nombre de siège en proportion du nombre de licenciés éligibles</a:t>
            </a:r>
            <a:r>
              <a: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) </a:t>
            </a:r>
            <a:r>
              <a:rPr kumimoji="0" lang="fr-FR" sz="1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Ils sont élus </a:t>
            </a:r>
            <a:r>
              <a:rPr kumimoji="0" lang="fr-FR" sz="1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au scrutin secret pour une durée de quatre ans par l’assemblée générale </a:t>
            </a:r>
            <a:r>
              <a:rPr kumimoji="0" lang="fr-FR" sz="1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des électeurs prévus à l’alinéa suivant.</a:t>
            </a:r>
            <a:r>
              <a: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Les membres sortants sont rééligibles. </a:t>
            </a:r>
            <a:endParaRPr kumimoji="0" lang="fr-FR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Est électeur tout membre tel que prévu à l’article 3.</a:t>
            </a:r>
            <a:endParaRPr kumimoji="0" lang="fr-FR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Le vote par procuration est autorisé, chaque membre électeur ne pouvant détenir plus de trois pouvoirs. Le vote par correspondance n’est pas admis.</a:t>
            </a:r>
            <a:endParaRPr kumimoji="0" lang="fr-FR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Est éligible au conseil d’administration toute personne :</a:t>
            </a:r>
            <a:endParaRPr kumimoji="0" lang="fr-FR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- âgée de seize  ans au moins au jour de l’élection (autorisation parentale pour les moins de dix-huit ans)</a:t>
            </a:r>
            <a:r>
              <a: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endParaRPr kumimoji="0" lang="fr-FR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- à jour de ses cotisations </a:t>
            </a:r>
            <a:endParaRPr kumimoji="0" lang="fr-FR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- </a:t>
            </a:r>
            <a:r>
              <a:rPr kumimoji="0" lang="fr-FR" sz="1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membre du club depuis au moins six mois au jour de l’élection. 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4754905"/>
            <a:ext cx="9144000" cy="1092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11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Article 7</a:t>
            </a:r>
            <a:r>
              <a:rPr kumimoji="0" lang="fr-FR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: Election du conseil d’administration, exclusion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fr-FR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Le conseil d’administration élit chaque année au scrutin secret, son bureau comprenant au moins le président, le secrétaire et le trésorier de l’association.</a:t>
            </a:r>
            <a:endParaRPr kumimoji="0" lang="fr-FR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Les membres du bureau : président, trésorier et secrétaire devront être choisis obligatoirement parmi les membres du conseil d’administration.</a:t>
            </a:r>
            <a:endParaRPr kumimoji="0" lang="fr-FR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Tout membre du conseil d’administration qui aura manqué, sans excuses, trois séances consécutives sera considéré comme démissionnaire</a:t>
            </a:r>
            <a:r>
              <a: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endParaRPr kumimoji="0" lang="fr-FR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>
          <a:xfrm>
            <a:off x="0" y="260648"/>
            <a:ext cx="6732240" cy="1642194"/>
          </a:xfrm>
        </p:spPr>
        <p:txBody>
          <a:bodyPr>
            <a:normAutofit fontScale="90000"/>
          </a:bodyPr>
          <a:lstStyle/>
          <a:p>
            <a:r>
              <a:rPr lang="fr-FR" sz="3600" b="1" dirty="0" smtClean="0">
                <a:latin typeface="Comic Sans MS" pitchFamily="66" charset="0"/>
              </a:rPr>
              <a:t>Assemblée Générale </a:t>
            </a:r>
            <a:br>
              <a:rPr lang="fr-FR" sz="3600" b="1" dirty="0" smtClean="0">
                <a:latin typeface="Comic Sans MS" pitchFamily="66" charset="0"/>
              </a:rPr>
            </a:br>
            <a:r>
              <a:rPr lang="fr-FR" sz="3600" b="1" dirty="0" smtClean="0">
                <a:latin typeface="Comic Sans MS" pitchFamily="66" charset="0"/>
              </a:rPr>
              <a:t>Ordinaire</a:t>
            </a:r>
            <a:r>
              <a:rPr lang="fr-FR" b="1" dirty="0" smtClean="0">
                <a:latin typeface="Comic Sans MS" pitchFamily="66" charset="0"/>
              </a:rPr>
              <a:t/>
            </a:r>
            <a:br>
              <a:rPr lang="fr-FR" b="1" dirty="0" smtClean="0">
                <a:latin typeface="Comic Sans MS" pitchFamily="66" charset="0"/>
              </a:rPr>
            </a:br>
            <a:endParaRPr lang="fr-FR" sz="3600" dirty="0">
              <a:latin typeface="Comic Sans MS" pitchFamily="66" charset="0"/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>
          <a:xfrm>
            <a:off x="0" y="2060848"/>
            <a:ext cx="7524328" cy="4320480"/>
          </a:xfrm>
        </p:spPr>
        <p:txBody>
          <a:bodyPr>
            <a:normAutofit/>
          </a:bodyPr>
          <a:lstStyle/>
          <a:p>
            <a:pPr lvl="1"/>
            <a:r>
              <a:rPr lang="fr-FR" dirty="0" smtClean="0">
                <a:latin typeface="Comic Sans MS" pitchFamily="66" charset="0"/>
              </a:rPr>
              <a:t>Rapport moral</a:t>
            </a:r>
          </a:p>
          <a:p>
            <a:pPr lvl="1"/>
            <a:r>
              <a:rPr lang="fr-FR" dirty="0" smtClean="0">
                <a:latin typeface="Comic Sans MS" pitchFamily="66" charset="0"/>
              </a:rPr>
              <a:t>Rapport financier, budgets</a:t>
            </a:r>
          </a:p>
          <a:p>
            <a:pPr lvl="1"/>
            <a:r>
              <a:rPr lang="fr-FR" dirty="0" smtClean="0">
                <a:latin typeface="Comic Sans MS" pitchFamily="66" charset="0"/>
              </a:rPr>
              <a:t>Résultats sportifs </a:t>
            </a:r>
          </a:p>
          <a:p>
            <a:pPr lvl="1"/>
            <a:r>
              <a:rPr lang="fr-FR" dirty="0" smtClean="0">
                <a:latin typeface="Comic Sans MS" pitchFamily="66" charset="0"/>
              </a:rPr>
              <a:t>Résolution et politique du club</a:t>
            </a:r>
          </a:p>
          <a:p>
            <a:pPr lvl="1"/>
            <a:r>
              <a:rPr lang="fr-FR" dirty="0" smtClean="0">
                <a:latin typeface="Comic Sans MS" pitchFamily="66" charset="0"/>
              </a:rPr>
              <a:t>Points divers</a:t>
            </a:r>
          </a:p>
          <a:p>
            <a:pPr lvl="1"/>
            <a:r>
              <a:rPr lang="fr-FR" dirty="0" smtClean="0">
                <a:latin typeface="Comic Sans MS" pitchFamily="66" charset="0"/>
              </a:rPr>
              <a:t>Questions diverses</a:t>
            </a:r>
          </a:p>
          <a:p>
            <a:pPr lvl="1"/>
            <a:r>
              <a:rPr lang="fr-FR" dirty="0" smtClean="0">
                <a:latin typeface="Comic Sans MS" pitchFamily="66" charset="0"/>
              </a:rPr>
              <a:t>Récompenses</a:t>
            </a:r>
          </a:p>
          <a:p>
            <a:pPr lvl="1"/>
            <a:r>
              <a:rPr lang="fr-FR" dirty="0" smtClean="0">
                <a:latin typeface="Comic Sans MS" pitchFamily="66" charset="0"/>
              </a:rPr>
              <a:t>Election du nouveau bureau</a:t>
            </a:r>
          </a:p>
        </p:txBody>
      </p:sp>
      <p:pic>
        <p:nvPicPr>
          <p:cNvPr id="8" name="Picture 2" descr="G:\Petanque Ste Foye\Logos\2014\Recto carte memb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6256" y="0"/>
            <a:ext cx="2267744" cy="1560868"/>
          </a:xfrm>
          <a:prstGeom prst="rect">
            <a:avLst/>
          </a:prstGeom>
          <a:noFill/>
        </p:spPr>
      </p:pic>
      <p:sp>
        <p:nvSpPr>
          <p:cNvPr id="9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0" y="6309320"/>
            <a:ext cx="9144000" cy="548680"/>
          </a:xfrm>
        </p:spPr>
        <p:txBody>
          <a:bodyPr/>
          <a:lstStyle/>
          <a:p>
            <a:endParaRPr lang="fr-FR" b="1" dirty="0" smtClean="0">
              <a:solidFill>
                <a:schemeClr val="tx1"/>
              </a:solidFill>
            </a:endParaRPr>
          </a:p>
          <a:p>
            <a:r>
              <a:rPr lang="fr-FR" b="1" dirty="0" smtClean="0">
                <a:solidFill>
                  <a:schemeClr val="tx1"/>
                </a:solidFill>
              </a:rPr>
              <a:t>Sainte Foy Pétanque </a:t>
            </a:r>
            <a:r>
              <a:rPr lang="fr-FR" dirty="0" smtClean="0">
                <a:solidFill>
                  <a:schemeClr val="tx1"/>
                </a:solidFill>
              </a:rPr>
              <a:t>96 avenue Georges CLEMENCEAU 69110 Sainte Foy lès Lyon</a:t>
            </a:r>
          </a:p>
          <a:p>
            <a:r>
              <a:rPr lang="en-US" b="1" u="sng" dirty="0" smtClean="0">
                <a:solidFill>
                  <a:schemeClr val="tx1"/>
                </a:solidFill>
              </a:rPr>
              <a:t>www.blogpetanque.com/stefoypetank69/</a:t>
            </a:r>
            <a:endParaRPr lang="fr-FR" dirty="0" smtClean="0">
              <a:solidFill>
                <a:schemeClr val="tx1"/>
              </a:solidFill>
            </a:endParaRPr>
          </a:p>
          <a:p>
            <a:endParaRPr lang="fr-FR" dirty="0"/>
          </a:p>
        </p:txBody>
      </p:sp>
      <p:pic>
        <p:nvPicPr>
          <p:cNvPr id="7" name="Image 6" descr="IMG_364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40153" y="3933056"/>
            <a:ext cx="3203847" cy="240288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63888" y="274638"/>
            <a:ext cx="2952328" cy="1143000"/>
          </a:xfrm>
        </p:spPr>
        <p:txBody>
          <a:bodyPr>
            <a:normAutofit fontScale="90000"/>
          </a:bodyPr>
          <a:lstStyle/>
          <a:p>
            <a:r>
              <a:rPr lang="fr-FR" dirty="0" smtClean="0">
                <a:latin typeface="Comic Sans MS" pitchFamily="66" charset="0"/>
              </a:rPr>
              <a:t>Rapport</a:t>
            </a:r>
            <a:br>
              <a:rPr lang="fr-FR" dirty="0" smtClean="0">
                <a:latin typeface="Comic Sans MS" pitchFamily="66" charset="0"/>
              </a:rPr>
            </a:br>
            <a:r>
              <a:rPr lang="fr-FR" dirty="0" smtClean="0">
                <a:latin typeface="Comic Sans MS" pitchFamily="66" charset="0"/>
              </a:rPr>
              <a:t> moral</a:t>
            </a:r>
            <a:endParaRPr lang="fr-FR" dirty="0">
              <a:latin typeface="Comic Sans MS" pitchFamily="66" charset="0"/>
            </a:endParaRPr>
          </a:p>
        </p:txBody>
      </p:sp>
      <p:pic>
        <p:nvPicPr>
          <p:cNvPr id="6" name="Picture 2" descr="G:\Petanque Ste Foye\Logos\2014\Recto carte memb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6256" y="1"/>
            <a:ext cx="2267744" cy="1560868"/>
          </a:xfrm>
          <a:prstGeom prst="rect">
            <a:avLst/>
          </a:prstGeom>
          <a:noFill/>
        </p:spPr>
      </p:pic>
      <p:sp>
        <p:nvSpPr>
          <p:cNvPr id="7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0" y="6309320"/>
            <a:ext cx="9144000" cy="548680"/>
          </a:xfrm>
        </p:spPr>
        <p:txBody>
          <a:bodyPr/>
          <a:lstStyle/>
          <a:p>
            <a:endParaRPr lang="fr-FR" b="1" dirty="0" smtClean="0">
              <a:solidFill>
                <a:schemeClr val="tx1"/>
              </a:solidFill>
            </a:endParaRPr>
          </a:p>
          <a:p>
            <a:r>
              <a:rPr lang="fr-FR" b="1" dirty="0" smtClean="0">
                <a:solidFill>
                  <a:schemeClr val="tx1"/>
                </a:solidFill>
              </a:rPr>
              <a:t>Sainte Foy Pétanque </a:t>
            </a:r>
            <a:r>
              <a:rPr lang="fr-FR" dirty="0" smtClean="0">
                <a:solidFill>
                  <a:schemeClr val="tx1"/>
                </a:solidFill>
              </a:rPr>
              <a:t>96 avenue Georges CLEMENCEAU 69110 Sainte Foy lès Lyon</a:t>
            </a:r>
          </a:p>
          <a:p>
            <a:r>
              <a:rPr lang="en-US" b="1" u="sng" dirty="0" smtClean="0">
                <a:solidFill>
                  <a:schemeClr val="tx1"/>
                </a:solidFill>
              </a:rPr>
              <a:t>www.blogpetanque.com/stefoypetank69/</a:t>
            </a:r>
            <a:endParaRPr lang="fr-FR" dirty="0" smtClean="0">
              <a:solidFill>
                <a:schemeClr val="tx1"/>
              </a:solidFill>
            </a:endParaRPr>
          </a:p>
          <a:p>
            <a:endParaRPr lang="fr-FR" dirty="0"/>
          </a:p>
        </p:txBody>
      </p:sp>
      <p:pic>
        <p:nvPicPr>
          <p:cNvPr id="9" name="Espace réservé du contenu 8" descr="2016_04_12_038458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-1"/>
            <a:ext cx="3203848" cy="2135899"/>
          </a:xfrm>
        </p:spPr>
      </p:pic>
      <p:sp>
        <p:nvSpPr>
          <p:cNvPr id="8" name="Espace réservé du contenu 2"/>
          <p:cNvSpPr txBox="1">
            <a:spLocks/>
          </p:cNvSpPr>
          <p:nvPr/>
        </p:nvSpPr>
        <p:spPr>
          <a:xfrm>
            <a:off x="1331640" y="2492896"/>
            <a:ext cx="6131024" cy="31292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Les faits marquants de 2016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fr-FR" sz="3200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Les perspectives 2017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 txBox="1">
            <a:spLocks/>
          </p:cNvSpPr>
          <p:nvPr/>
        </p:nvSpPr>
        <p:spPr>
          <a:xfrm>
            <a:off x="457200" y="274638"/>
            <a:ext cx="6275040" cy="7780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Bilan financier 2016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pic>
        <p:nvPicPr>
          <p:cNvPr id="7" name="Picture 2" descr="G:\Petanque Ste Foye\Logos\2014\Recto carte memb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0652" y="1"/>
            <a:ext cx="1843347" cy="1268759"/>
          </a:xfrm>
          <a:prstGeom prst="rect">
            <a:avLst/>
          </a:prstGeom>
          <a:noFill/>
        </p:spPr>
      </p:pic>
      <p:sp>
        <p:nvSpPr>
          <p:cNvPr id="9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0" y="6309320"/>
            <a:ext cx="9144000" cy="548680"/>
          </a:xfrm>
        </p:spPr>
        <p:txBody>
          <a:bodyPr/>
          <a:lstStyle/>
          <a:p>
            <a:endParaRPr lang="fr-FR" b="1" dirty="0" smtClean="0">
              <a:solidFill>
                <a:schemeClr val="tx1"/>
              </a:solidFill>
            </a:endParaRPr>
          </a:p>
          <a:p>
            <a:r>
              <a:rPr lang="fr-FR" b="1" dirty="0" smtClean="0">
                <a:solidFill>
                  <a:schemeClr val="tx1"/>
                </a:solidFill>
              </a:rPr>
              <a:t>Sainte Foy Pétanque </a:t>
            </a:r>
            <a:r>
              <a:rPr lang="fr-FR" dirty="0" smtClean="0">
                <a:solidFill>
                  <a:schemeClr val="tx1"/>
                </a:solidFill>
              </a:rPr>
              <a:t>96 avenue Georges CLEMENCEAU 69110 Sainte Foy lès Lyon</a:t>
            </a:r>
          </a:p>
          <a:p>
            <a:r>
              <a:rPr lang="en-US" b="1" u="sng" dirty="0" smtClean="0">
                <a:solidFill>
                  <a:schemeClr val="tx1"/>
                </a:solidFill>
              </a:rPr>
              <a:t>www.blogpetanque.com/stefoypetank69/</a:t>
            </a:r>
            <a:endParaRPr lang="fr-FR" dirty="0" smtClean="0">
              <a:solidFill>
                <a:schemeClr val="tx1"/>
              </a:solidFill>
            </a:endParaRPr>
          </a:p>
          <a:p>
            <a:endParaRPr lang="fr-FR" dirty="0"/>
          </a:p>
        </p:txBody>
      </p:sp>
      <p:graphicFrame>
        <p:nvGraphicFramePr>
          <p:cNvPr id="8" name="Tableau 7"/>
          <p:cNvGraphicFramePr>
            <a:graphicFrameLocks noGrp="1"/>
          </p:cNvGraphicFramePr>
          <p:nvPr/>
        </p:nvGraphicFramePr>
        <p:xfrm>
          <a:off x="251520" y="1412775"/>
          <a:ext cx="8496947" cy="4824536"/>
        </p:xfrm>
        <a:graphic>
          <a:graphicData uri="http://schemas.openxmlformats.org/drawingml/2006/table">
            <a:tbl>
              <a:tblPr/>
              <a:tblGrid>
                <a:gridCol w="2714525"/>
                <a:gridCol w="963737"/>
                <a:gridCol w="963737"/>
                <a:gridCol w="963737"/>
                <a:gridCol w="963737"/>
                <a:gridCol w="963737"/>
                <a:gridCol w="963737"/>
              </a:tblGrid>
              <a:tr h="229740">
                <a:tc rowSpan="2">
                  <a:txBody>
                    <a:bodyPr/>
                    <a:lstStyle/>
                    <a:p>
                      <a:pPr algn="ctr" fontAlgn="b"/>
                      <a:r>
                        <a:rPr lang="fr-FR" sz="800" b="0" i="0" u="none" strike="noStrike">
                          <a:latin typeface="Arial"/>
                        </a:rPr>
                        <a:t>CATEGORIES</a:t>
                      </a:r>
                    </a:p>
                  </a:txBody>
                  <a:tcPr marL="8063" marR="8063" marT="80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fr-FR" sz="800" b="0" i="0" u="none" strike="noStrike">
                          <a:latin typeface="Arial"/>
                        </a:rPr>
                        <a:t>SUIVI BUDGET A FIN OCTOBRE 2016</a:t>
                      </a:r>
                    </a:p>
                  </a:txBody>
                  <a:tcPr marL="8063" marR="8063" marT="80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fr-FR" sz="800" b="0" i="0" u="none" strike="noStrike">
                          <a:latin typeface="Arial"/>
                        </a:rPr>
                        <a:t>SUIVI BUDGET projeté à FIN  2016</a:t>
                      </a:r>
                    </a:p>
                  </a:txBody>
                  <a:tcPr marL="8063" marR="8063" marT="80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6803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0" i="0" u="none" strike="noStrike">
                          <a:latin typeface="Arial"/>
                        </a:rPr>
                        <a:t>RECETTES</a:t>
                      </a:r>
                    </a:p>
                  </a:txBody>
                  <a:tcPr marL="8063" marR="8063" marT="806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0" i="0" u="none" strike="noStrike">
                          <a:latin typeface="Arial"/>
                        </a:rPr>
                        <a:t>DEPENSES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0" i="0" u="none" strike="noStrike">
                          <a:latin typeface="Arial"/>
                        </a:rPr>
                        <a:t>SOLDE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0" i="0" u="none" strike="noStrike">
                          <a:latin typeface="Arial"/>
                        </a:rPr>
                        <a:t>RECETTES</a:t>
                      </a:r>
                    </a:p>
                  </a:txBody>
                  <a:tcPr marL="8063" marR="8063" marT="80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0" i="0" u="none" strike="noStrike">
                          <a:latin typeface="Arial"/>
                        </a:rPr>
                        <a:t>DEPENSES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0" i="0" u="none" strike="noStrike">
                          <a:latin typeface="Arial"/>
                        </a:rPr>
                        <a:t>SOLDE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  <a:tr h="229740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latin typeface="Arial"/>
                        </a:rPr>
                        <a:t>Entretien locaux</a:t>
                      </a:r>
                    </a:p>
                  </a:txBody>
                  <a:tcPr marL="8063" marR="8063" marT="80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1" u="none" strike="noStrike">
                          <a:latin typeface="Arial"/>
                        </a:rPr>
                        <a:t> 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1" u="none" strike="noStrike">
                          <a:latin typeface="Arial"/>
                        </a:rPr>
                        <a:t> 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1" u="none" strike="noStrike">
                          <a:latin typeface="Arial"/>
                        </a:rPr>
                        <a:t> </a:t>
                      </a:r>
                    </a:p>
                  </a:txBody>
                  <a:tcPr marL="8063" marR="8063" marT="80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1" u="none" strike="noStrike">
                          <a:latin typeface="Arial"/>
                        </a:rPr>
                        <a:t> 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9740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latin typeface="Arial"/>
                        </a:rPr>
                        <a:t>Fournitures Fonctionnement</a:t>
                      </a:r>
                    </a:p>
                  </a:txBody>
                  <a:tcPr marL="8063" marR="8063" marT="80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424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-424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8063" marR="8063" marT="80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474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-474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9740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latin typeface="Arial"/>
                        </a:rPr>
                        <a:t>Licences Cartes de membre</a:t>
                      </a:r>
                    </a:p>
                  </a:txBody>
                  <a:tcPr marL="8063" marR="8063" marT="80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2836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1804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1032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2836</a:t>
                      </a:r>
                    </a:p>
                  </a:txBody>
                  <a:tcPr marL="8063" marR="8063" marT="80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1804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1032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9740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latin typeface="Arial"/>
                        </a:rPr>
                        <a:t>Buvette club </a:t>
                      </a:r>
                    </a:p>
                  </a:txBody>
                  <a:tcPr marL="8063" marR="8063" marT="80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1705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978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727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1805</a:t>
                      </a:r>
                    </a:p>
                  </a:txBody>
                  <a:tcPr marL="8063" marR="8063" marT="80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1028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777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9740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latin typeface="Arial"/>
                        </a:rPr>
                        <a:t>Buvette concours</a:t>
                      </a:r>
                    </a:p>
                  </a:txBody>
                  <a:tcPr marL="8063" marR="8063" marT="80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4108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2368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1740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4108</a:t>
                      </a:r>
                    </a:p>
                  </a:txBody>
                  <a:tcPr marL="8063" marR="8063" marT="80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2368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1740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9740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latin typeface="Arial"/>
                        </a:rPr>
                        <a:t>Organisation concours</a:t>
                      </a:r>
                    </a:p>
                  </a:txBody>
                  <a:tcPr marL="8063" marR="8063" marT="80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627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847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-220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627</a:t>
                      </a:r>
                    </a:p>
                  </a:txBody>
                  <a:tcPr marL="8063" marR="8063" marT="80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847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-220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5036"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0" i="0" u="none" strike="noStrike">
                          <a:latin typeface="Arial"/>
                        </a:rPr>
                        <a:t>Championnat, championnat  club fem et club hom</a:t>
                      </a:r>
                    </a:p>
                  </a:txBody>
                  <a:tcPr marL="8063" marR="8063" marT="80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644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1377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-733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644</a:t>
                      </a:r>
                    </a:p>
                  </a:txBody>
                  <a:tcPr marL="8063" marR="8063" marT="80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1377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-733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9740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latin typeface="Arial"/>
                        </a:rPr>
                        <a:t>Coupe de France, coupe vétérans</a:t>
                      </a:r>
                    </a:p>
                  </a:txBody>
                  <a:tcPr marL="8063" marR="8063" marT="80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23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135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-112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23</a:t>
                      </a:r>
                    </a:p>
                  </a:txBody>
                  <a:tcPr marL="8063" marR="8063" marT="80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135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-112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044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latin typeface="Arial"/>
                        </a:rPr>
                        <a:t>Manifestation club, pétanque en fête, </a:t>
                      </a:r>
                      <a:br>
                        <a:rPr lang="fr-FR" sz="800" b="0" i="0" u="none" strike="noStrike">
                          <a:latin typeface="Arial"/>
                        </a:rPr>
                      </a:br>
                      <a:r>
                        <a:rPr lang="fr-FR" sz="800" b="0" i="0" u="none" strike="noStrike">
                          <a:latin typeface="Arial"/>
                        </a:rPr>
                        <a:t>manifestations externes</a:t>
                      </a:r>
                    </a:p>
                  </a:txBody>
                  <a:tcPr marL="8063" marR="8063" marT="80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687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2341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-1654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1327</a:t>
                      </a:r>
                    </a:p>
                  </a:txBody>
                  <a:tcPr marL="8063" marR="8063" marT="80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4221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-2894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319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latin typeface="Arial"/>
                        </a:rPr>
                        <a:t>Ecole de pétanque</a:t>
                      </a:r>
                    </a:p>
                  </a:txBody>
                  <a:tcPr marL="8063" marR="8063" marT="80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8063" marR="8063" marT="80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9740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latin typeface="Arial"/>
                        </a:rPr>
                        <a:t>Tenues</a:t>
                      </a:r>
                    </a:p>
                  </a:txBody>
                  <a:tcPr marL="8063" marR="8063" marT="80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228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313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-85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1228</a:t>
                      </a:r>
                    </a:p>
                  </a:txBody>
                  <a:tcPr marL="8063" marR="8063" marT="80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1713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-485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9740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latin typeface="Arial"/>
                        </a:rPr>
                        <a:t>Indemnités joueurs</a:t>
                      </a:r>
                    </a:p>
                  </a:txBody>
                  <a:tcPr marL="8063" marR="8063" marT="80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595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-595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8063" marR="8063" marT="80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595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-595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9740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latin typeface="Arial"/>
                        </a:rPr>
                        <a:t>Récompenses</a:t>
                      </a:r>
                    </a:p>
                  </a:txBody>
                  <a:tcPr marL="8063" marR="8063" marT="80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8063" marR="8063" marT="80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862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-862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9740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latin typeface="Arial"/>
                        </a:rPr>
                        <a:t>Subventions</a:t>
                      </a:r>
                    </a:p>
                  </a:txBody>
                  <a:tcPr marL="8063" marR="8063" marT="80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3250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3250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3250</a:t>
                      </a:r>
                    </a:p>
                  </a:txBody>
                  <a:tcPr marL="8063" marR="8063" marT="80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3250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747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latin typeface="Arial"/>
                        </a:rPr>
                        <a:t>Sponsoring</a:t>
                      </a:r>
                    </a:p>
                  </a:txBody>
                  <a:tcPr marL="8063" marR="8063" marT="80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8063" marR="8063" marT="80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9740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latin typeface="Arial"/>
                        </a:rPr>
                        <a:t>Equipement</a:t>
                      </a:r>
                    </a:p>
                  </a:txBody>
                  <a:tcPr marL="8063" marR="8063" marT="80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8063" marR="8063" marT="806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289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-289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8063" marR="8063" marT="80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289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-289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9740"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1" i="0" u="none" strike="noStrike">
                          <a:latin typeface="Arial"/>
                        </a:rPr>
                        <a:t>TOTAL</a:t>
                      </a:r>
                    </a:p>
                  </a:txBody>
                  <a:tcPr marL="8063" marR="8063" marT="80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1" i="0" u="none" strike="noStrike">
                          <a:latin typeface="Arial"/>
                        </a:rPr>
                        <a:t>14108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1" i="0" u="none" strike="noStrike">
                          <a:latin typeface="Arial"/>
                        </a:rPr>
                        <a:t>11471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1" i="0" u="none" strike="noStrike">
                          <a:latin typeface="Arial"/>
                        </a:rPr>
                        <a:t>2637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1" i="0" u="none" strike="noStrike">
                          <a:latin typeface="Arial"/>
                        </a:rPr>
                        <a:t>15848</a:t>
                      </a:r>
                    </a:p>
                  </a:txBody>
                  <a:tcPr marL="8063" marR="8063" marT="80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1" i="0" u="none" strike="noStrike">
                          <a:latin typeface="Arial"/>
                        </a:rPr>
                        <a:t>15713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1" i="0" u="none" strike="noStrike" dirty="0">
                          <a:latin typeface="Arial"/>
                        </a:rPr>
                        <a:t>135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 txBox="1">
            <a:spLocks/>
          </p:cNvSpPr>
          <p:nvPr/>
        </p:nvSpPr>
        <p:spPr>
          <a:xfrm>
            <a:off x="457200" y="274638"/>
            <a:ext cx="6275040" cy="634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Budget prévisionnel 2017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Picture 2" descr="G:\Petanque Ste Foye\Logos\2014\Recto carte memb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6256" y="1"/>
            <a:ext cx="2267744" cy="1560868"/>
          </a:xfrm>
          <a:prstGeom prst="rect">
            <a:avLst/>
          </a:prstGeom>
          <a:noFill/>
        </p:spPr>
      </p:pic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0" y="6309320"/>
            <a:ext cx="9144000" cy="548680"/>
          </a:xfrm>
        </p:spPr>
        <p:txBody>
          <a:bodyPr/>
          <a:lstStyle/>
          <a:p>
            <a:endParaRPr lang="fr-FR" b="1" dirty="0" smtClean="0">
              <a:solidFill>
                <a:schemeClr val="tx1"/>
              </a:solidFill>
            </a:endParaRPr>
          </a:p>
          <a:p>
            <a:r>
              <a:rPr lang="fr-FR" b="1" dirty="0" smtClean="0">
                <a:solidFill>
                  <a:schemeClr val="tx1"/>
                </a:solidFill>
              </a:rPr>
              <a:t>Sainte Foy Pétanque </a:t>
            </a:r>
            <a:r>
              <a:rPr lang="fr-FR" dirty="0" smtClean="0">
                <a:solidFill>
                  <a:schemeClr val="tx1"/>
                </a:solidFill>
              </a:rPr>
              <a:t>96 avenue Georges CLEMENCEAU 69110 Sainte Foy lès Lyon</a:t>
            </a:r>
          </a:p>
          <a:p>
            <a:r>
              <a:rPr lang="en-US" b="1" u="sng" dirty="0" smtClean="0">
                <a:solidFill>
                  <a:schemeClr val="tx1"/>
                </a:solidFill>
              </a:rPr>
              <a:t>www.blogpetanque.com/stefoypetank69/</a:t>
            </a:r>
            <a:endParaRPr lang="fr-FR" dirty="0" smtClean="0">
              <a:solidFill>
                <a:schemeClr val="tx1"/>
              </a:solidFill>
            </a:endParaRPr>
          </a:p>
          <a:p>
            <a:endParaRPr lang="fr-FR" dirty="0"/>
          </a:p>
        </p:txBody>
      </p:sp>
      <p:pic>
        <p:nvPicPr>
          <p:cNvPr id="7" name="Image 6" descr="2016-04-24_0000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92080" y="1700808"/>
            <a:ext cx="3384376" cy="2256251"/>
          </a:xfrm>
          <a:prstGeom prst="rect">
            <a:avLst/>
          </a:prstGeom>
        </p:spPr>
      </p:pic>
      <p:pic>
        <p:nvPicPr>
          <p:cNvPr id="9" name="Image 8" descr="2016-04-26_0002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92080" y="4101075"/>
            <a:ext cx="3384376" cy="2256251"/>
          </a:xfrm>
          <a:prstGeom prst="rect">
            <a:avLst/>
          </a:prstGeom>
        </p:spPr>
      </p:pic>
      <p:graphicFrame>
        <p:nvGraphicFramePr>
          <p:cNvPr id="10" name="Tableau 9"/>
          <p:cNvGraphicFramePr>
            <a:graphicFrameLocks noGrp="1"/>
          </p:cNvGraphicFramePr>
          <p:nvPr/>
        </p:nvGraphicFramePr>
        <p:xfrm>
          <a:off x="251520" y="836712"/>
          <a:ext cx="4896545" cy="5472602"/>
        </p:xfrm>
        <a:graphic>
          <a:graphicData uri="http://schemas.openxmlformats.org/drawingml/2006/table">
            <a:tbl>
              <a:tblPr/>
              <a:tblGrid>
                <a:gridCol w="2371106"/>
                <a:gridCol w="841813"/>
                <a:gridCol w="841813"/>
                <a:gridCol w="841813"/>
              </a:tblGrid>
              <a:tr h="260600">
                <a:tc rowSpan="2">
                  <a:txBody>
                    <a:bodyPr/>
                    <a:lstStyle/>
                    <a:p>
                      <a:pPr algn="ctr" fontAlgn="b"/>
                      <a:r>
                        <a:rPr lang="fr-FR" sz="800" b="0" i="0" u="none" strike="noStrike">
                          <a:latin typeface="Arial"/>
                        </a:rPr>
                        <a:t>CATEGORIES</a:t>
                      </a:r>
                    </a:p>
                  </a:txBody>
                  <a:tcPr marL="8063" marR="8063" marT="80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fr-FR" sz="800" b="0" i="0" u="none" strike="noStrike">
                          <a:latin typeface="Arial"/>
                        </a:rPr>
                        <a:t>BUDGET PREVISIONNEL 2017</a:t>
                      </a:r>
                    </a:p>
                  </a:txBody>
                  <a:tcPr marL="8063" marR="8063" marT="80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0403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0" i="0" u="none" strike="noStrike">
                          <a:latin typeface="Arial"/>
                        </a:rPr>
                        <a:t>RECETTES</a:t>
                      </a:r>
                    </a:p>
                  </a:txBody>
                  <a:tcPr marL="8063" marR="8063" marT="806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0" i="0" u="none" strike="noStrike">
                          <a:latin typeface="Arial"/>
                        </a:rPr>
                        <a:t>DEPENSES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0" i="0" u="none" strike="noStrike">
                          <a:latin typeface="Arial"/>
                        </a:rPr>
                        <a:t>SOLDE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  <a:tr h="260600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latin typeface="Arial"/>
                        </a:rPr>
                        <a:t>Entretien locaux</a:t>
                      </a:r>
                    </a:p>
                  </a:txBody>
                  <a:tcPr marL="8063" marR="8063" marT="80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1" u="none" strike="noStrike">
                          <a:latin typeface="Arial"/>
                        </a:rPr>
                        <a:t> 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1" u="none" strike="noStrike">
                          <a:latin typeface="Arial"/>
                        </a:rPr>
                        <a:t> 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600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latin typeface="Arial"/>
                        </a:rPr>
                        <a:t>Fournitures Fonctionnement</a:t>
                      </a:r>
                    </a:p>
                  </a:txBody>
                  <a:tcPr marL="8063" marR="8063" marT="80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400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-400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600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latin typeface="Arial"/>
                        </a:rPr>
                        <a:t>Licences Cartes de membre</a:t>
                      </a:r>
                    </a:p>
                  </a:txBody>
                  <a:tcPr marL="8063" marR="8063" marT="80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3400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2100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1300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600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latin typeface="Arial"/>
                        </a:rPr>
                        <a:t>Buvette club </a:t>
                      </a:r>
                    </a:p>
                  </a:txBody>
                  <a:tcPr marL="8063" marR="8063" marT="80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1500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700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800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600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latin typeface="Arial"/>
                        </a:rPr>
                        <a:t>Buvette concours</a:t>
                      </a:r>
                    </a:p>
                  </a:txBody>
                  <a:tcPr marL="8063" marR="8063" marT="80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3500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1300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2200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600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latin typeface="Arial"/>
                        </a:rPr>
                        <a:t>Organisation concours</a:t>
                      </a:r>
                    </a:p>
                  </a:txBody>
                  <a:tcPr marL="8063" marR="8063" marT="80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450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600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-150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0042"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0" i="0" u="none" strike="noStrike">
                          <a:latin typeface="Arial"/>
                        </a:rPr>
                        <a:t>Championnat, championnat  club fem et club hom</a:t>
                      </a:r>
                    </a:p>
                  </a:txBody>
                  <a:tcPr marL="8063" marR="8063" marT="80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650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1500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-850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600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latin typeface="Arial"/>
                        </a:rPr>
                        <a:t>Coupe de France, coupe vétérans</a:t>
                      </a:r>
                    </a:p>
                  </a:txBody>
                  <a:tcPr marL="8063" marR="8063" marT="80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100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400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-300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6051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latin typeface="Arial"/>
                        </a:rPr>
                        <a:t>Manifestation club, pétanque en fête, </a:t>
                      </a:r>
                      <a:br>
                        <a:rPr lang="fr-FR" sz="800" b="0" i="0" u="none" strike="noStrike">
                          <a:latin typeface="Arial"/>
                        </a:rPr>
                      </a:br>
                      <a:r>
                        <a:rPr lang="fr-FR" sz="800" b="0" i="0" u="none" strike="noStrike">
                          <a:latin typeface="Arial"/>
                        </a:rPr>
                        <a:t>manifestations externes</a:t>
                      </a:r>
                    </a:p>
                  </a:txBody>
                  <a:tcPr marL="8063" marR="8063" marT="80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1500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4000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-2500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7467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latin typeface="Arial"/>
                        </a:rPr>
                        <a:t>Ecole de pétanque</a:t>
                      </a:r>
                    </a:p>
                  </a:txBody>
                  <a:tcPr marL="8063" marR="8063" marT="80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100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-100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600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latin typeface="Arial"/>
                        </a:rPr>
                        <a:t>Tenues</a:t>
                      </a:r>
                    </a:p>
                  </a:txBody>
                  <a:tcPr marL="8063" marR="8063" marT="80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1000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1600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-600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600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latin typeface="Arial"/>
                        </a:rPr>
                        <a:t>Indemnités joueurs</a:t>
                      </a:r>
                    </a:p>
                  </a:txBody>
                  <a:tcPr marL="8063" marR="8063" marT="80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700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-700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600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latin typeface="Arial"/>
                        </a:rPr>
                        <a:t>Récompenses</a:t>
                      </a:r>
                    </a:p>
                  </a:txBody>
                  <a:tcPr marL="8063" marR="8063" marT="80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900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-900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600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latin typeface="Arial"/>
                        </a:rPr>
                        <a:t>Subventions</a:t>
                      </a:r>
                    </a:p>
                  </a:txBody>
                  <a:tcPr marL="8063" marR="8063" marT="80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2400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2400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6608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latin typeface="Arial"/>
                        </a:rPr>
                        <a:t>Sponsoring</a:t>
                      </a:r>
                    </a:p>
                  </a:txBody>
                  <a:tcPr marL="8063" marR="8063" marT="80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600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latin typeface="Arial"/>
                        </a:rPr>
                        <a:t>Equipement</a:t>
                      </a:r>
                    </a:p>
                  </a:txBody>
                  <a:tcPr marL="8063" marR="8063" marT="80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8063" marR="8063" marT="806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300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latin typeface="Arial"/>
                        </a:rPr>
                        <a:t>-300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600"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1" i="0" u="none" strike="noStrike">
                          <a:latin typeface="Arial"/>
                        </a:rPr>
                        <a:t>TOTAL</a:t>
                      </a:r>
                    </a:p>
                  </a:txBody>
                  <a:tcPr marL="8063" marR="8063" marT="80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1" i="0" u="none" strike="noStrike">
                          <a:latin typeface="Arial"/>
                        </a:rPr>
                        <a:t>14500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1" i="0" u="none" strike="noStrike">
                          <a:latin typeface="Arial"/>
                        </a:rPr>
                        <a:t>14600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1" i="0" u="none" strike="noStrike" dirty="0">
                          <a:latin typeface="Arial"/>
                        </a:rPr>
                        <a:t>-100</a:t>
                      </a:r>
                    </a:p>
                  </a:txBody>
                  <a:tcPr marL="8063" marR="8063" marT="80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41749</TotalTime>
  <Words>1093</Words>
  <Application>Microsoft Office PowerPoint</Application>
  <PresentationFormat>Affichage à l'écran (4:3)</PresentationFormat>
  <Paragraphs>365</Paragraphs>
  <Slides>21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2" baseType="lpstr">
      <vt:lpstr>Thème Office</vt:lpstr>
      <vt:lpstr>Diapositive 1</vt:lpstr>
      <vt:lpstr>Assemblée Générale Extraordinaire </vt:lpstr>
      <vt:lpstr>Assemblée générale Extraordinaire  2016</vt:lpstr>
      <vt:lpstr>Assemblée Générale Extraordinaire</vt:lpstr>
      <vt:lpstr>Diapositive 5</vt:lpstr>
      <vt:lpstr>Assemblée Générale  Ordinaire </vt:lpstr>
      <vt:lpstr>Rapport  moral</vt:lpstr>
      <vt:lpstr>Diapositive 8</vt:lpstr>
      <vt:lpstr>Diapositive 9</vt:lpstr>
      <vt:lpstr>Résultats sportifs</vt:lpstr>
      <vt:lpstr>Pétanque en fête</vt:lpstr>
      <vt:lpstr>Pétanque en fête</vt:lpstr>
      <vt:lpstr>Pétanque en fête</vt:lpstr>
      <vt:lpstr>Résolution et politique  du club</vt:lpstr>
      <vt:lpstr>L’école de Pétanque</vt:lpstr>
      <vt:lpstr>Points divers</vt:lpstr>
      <vt:lpstr>Questions diverses</vt:lpstr>
      <vt:lpstr>Récompenses</vt:lpstr>
      <vt:lpstr>Renouvellement du bureau</vt:lpstr>
      <vt:lpstr>Merci aux bénévoles sans qui les manifestations sportives ne pourraient être organisées </vt:lpstr>
      <vt:lpstr>Diapositive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Alain</dc:creator>
  <cp:lastModifiedBy>Alain</cp:lastModifiedBy>
  <cp:revision>2403</cp:revision>
  <dcterms:created xsi:type="dcterms:W3CDTF">2014-10-28T08:08:17Z</dcterms:created>
  <dcterms:modified xsi:type="dcterms:W3CDTF">2016-11-18T14:08:23Z</dcterms:modified>
</cp:coreProperties>
</file>